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71" r:id="rId4"/>
    <p:sldId id="258" r:id="rId5"/>
    <p:sldId id="261" r:id="rId6"/>
    <p:sldId id="260" r:id="rId7"/>
    <p:sldId id="262" r:id="rId8"/>
    <p:sldId id="263" r:id="rId9"/>
    <p:sldId id="264" r:id="rId10"/>
    <p:sldId id="270" r:id="rId11"/>
    <p:sldId id="265" r:id="rId12"/>
    <p:sldId id="266" r:id="rId13"/>
    <p:sldId id="267" r:id="rId14"/>
    <p:sldId id="268" r:id="rId15"/>
    <p:sldId id="269"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5863" autoAdjust="0"/>
  </p:normalViewPr>
  <p:slideViewPr>
    <p:cSldViewPr snapToGrid="0" snapToObjects="1">
      <p:cViewPr varScale="1">
        <p:scale>
          <a:sx n="76" d="100"/>
          <a:sy n="76" d="100"/>
        </p:scale>
        <p:origin x="96"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7770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0.jp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833199" y="1845826"/>
            <a:ext cx="7477601" cy="2499598"/>
          </a:xfrm>
          <a:prstGeom prst="rect">
            <a:avLst/>
          </a:prstGeom>
          <a:noFill/>
          <a:ln/>
        </p:spPr>
        <p:txBody>
          <a:bodyPr wrap="square" rtlCol="0" anchor="t"/>
          <a:lstStyle/>
          <a:p>
            <a:pPr marL="0" indent="0">
              <a:lnSpc>
                <a:spcPts val="6561"/>
              </a:lnSpc>
              <a:buNone/>
            </a:pPr>
            <a:r>
              <a:rPr lang="en-US" sz="5249" b="1" dirty="0">
                <a:solidFill>
                  <a:srgbClr val="00002E"/>
                </a:solidFill>
                <a:latin typeface="Nunito" pitchFamily="34" charset="0"/>
                <a:ea typeface="Nunito" pitchFamily="34" charset="-122"/>
                <a:cs typeface="Nunito" pitchFamily="34" charset="-120"/>
              </a:rPr>
              <a:t>Tomato Leaf Detection Using </a:t>
            </a:r>
            <a:r>
              <a:rPr lang="en-US" sz="5249" b="1" dirty="0" smtClean="0">
                <a:solidFill>
                  <a:srgbClr val="00002E"/>
                </a:solidFill>
                <a:latin typeface="Nunito" pitchFamily="34" charset="0"/>
                <a:ea typeface="Nunito" pitchFamily="34" charset="-122"/>
                <a:cs typeface="Nunito" pitchFamily="34" charset="-120"/>
              </a:rPr>
              <a:t>Convolutional</a:t>
            </a:r>
            <a:r>
              <a:rPr lang="en-US" sz="5249" b="1" dirty="0" smtClean="0">
                <a:solidFill>
                  <a:srgbClr val="00002E"/>
                </a:solidFill>
                <a:latin typeface="Nunito" pitchFamily="34" charset="0"/>
                <a:ea typeface="Nunito" pitchFamily="34" charset="-122"/>
                <a:cs typeface="Nunito" pitchFamily="34" charset="-120"/>
              </a:rPr>
              <a:t> </a:t>
            </a:r>
            <a:r>
              <a:rPr lang="en-US" sz="5249" b="1" dirty="0">
                <a:solidFill>
                  <a:srgbClr val="00002E"/>
                </a:solidFill>
                <a:latin typeface="Nunito" pitchFamily="34" charset="0"/>
                <a:ea typeface="Nunito" pitchFamily="34" charset="-122"/>
                <a:cs typeface="Nunito" pitchFamily="34" charset="-120"/>
              </a:rPr>
              <a:t>Neural Networks</a:t>
            </a:r>
            <a:endParaRPr lang="en-US" sz="5249" dirty="0"/>
          </a:p>
        </p:txBody>
      </p:sp>
      <p:sp>
        <p:nvSpPr>
          <p:cNvPr id="5" name="Text 2"/>
          <p:cNvSpPr/>
          <p:nvPr/>
        </p:nvSpPr>
        <p:spPr>
          <a:xfrm>
            <a:off x="833199" y="4678680"/>
            <a:ext cx="7477601"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In this presentation, we will explore the use of </a:t>
            </a:r>
            <a:r>
              <a:rPr lang="en-US" sz="1750" dirty="0" smtClean="0">
                <a:solidFill>
                  <a:srgbClr val="00002E"/>
                </a:solidFill>
                <a:latin typeface="PT Sans" pitchFamily="34" charset="0"/>
                <a:ea typeface="PT Sans" pitchFamily="34" charset="-122"/>
                <a:cs typeface="PT Sans" pitchFamily="34" charset="-120"/>
              </a:rPr>
              <a:t>neural </a:t>
            </a:r>
            <a:r>
              <a:rPr lang="en-US" sz="1750" dirty="0">
                <a:solidFill>
                  <a:srgbClr val="00002E"/>
                </a:solidFill>
                <a:latin typeface="PT Sans" pitchFamily="34" charset="0"/>
                <a:ea typeface="PT Sans" pitchFamily="34" charset="-122"/>
                <a:cs typeface="PT Sans" pitchFamily="34" charset="-120"/>
              </a:rPr>
              <a:t>networks for tomato leaf detection. We will discuss the methodology, software tools employed, project objectives, and the significance of this project.</a:t>
            </a:r>
            <a:endParaRPr lang="en-US" sz="1750" dirty="0"/>
          </a:p>
        </p:txBody>
      </p:sp>
      <p:sp>
        <p:nvSpPr>
          <p:cNvPr id="6" name="Shape 3"/>
          <p:cNvSpPr/>
          <p:nvPr/>
        </p:nvSpPr>
        <p:spPr>
          <a:xfrm>
            <a:off x="833199" y="6011466"/>
            <a:ext cx="355402" cy="355402"/>
          </a:xfrm>
          <a:prstGeom prst="roundRect">
            <a:avLst>
              <a:gd name="adj" fmla="val 25726039"/>
            </a:avLst>
          </a:prstGeom>
          <a:noFill/>
          <a:ln w="7620">
            <a:solidFill>
              <a:srgbClr val="FFFFFF"/>
            </a:solidFill>
            <a:prstDash val="solid"/>
          </a:ln>
        </p:spPr>
      </p:sp>
      <p:sp>
        <p:nvSpPr>
          <p:cNvPr id="8" name="Text 4"/>
          <p:cNvSpPr/>
          <p:nvPr/>
        </p:nvSpPr>
        <p:spPr>
          <a:xfrm>
            <a:off x="1299686" y="5994797"/>
            <a:ext cx="6842760" cy="388858"/>
          </a:xfrm>
          <a:prstGeom prst="rect">
            <a:avLst/>
          </a:prstGeom>
          <a:noFill/>
          <a:ln/>
        </p:spPr>
        <p:txBody>
          <a:bodyPr wrap="none" rtlCol="0" anchor="t"/>
          <a:lstStyle/>
          <a:p>
            <a:pPr marL="0" indent="0" algn="l">
              <a:lnSpc>
                <a:spcPts val="3062"/>
              </a:lnSpc>
              <a:buNone/>
            </a:pPr>
            <a:endParaRPr lang="en-US" sz="2187" dirty="0"/>
          </a:p>
        </p:txBody>
      </p:sp>
      <p:pic>
        <p:nvPicPr>
          <p:cNvPr id="9" name="Image 2"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p:cNvSpPr/>
          <p:nvPr/>
        </p:nvSpPr>
        <p:spPr>
          <a:xfrm>
            <a:off x="-14840312" y="-276836"/>
            <a:ext cx="10744446" cy="8229600"/>
          </a:xfrm>
          <a:prstGeom prst="rect">
            <a:avLst/>
          </a:prstGeom>
          <a:solidFill>
            <a:srgbClr val="F3F3FF">
              <a:alpha val="85000"/>
            </a:srgbClr>
          </a:solidFill>
          <a:ln/>
        </p:spPr>
      </p:sp>
      <p:sp>
        <p:nvSpPr>
          <p:cNvPr id="3" name="TextBox 2"/>
          <p:cNvSpPr txBox="1"/>
          <p:nvPr/>
        </p:nvSpPr>
        <p:spPr>
          <a:xfrm>
            <a:off x="1677798" y="796846"/>
            <a:ext cx="2743200" cy="646331"/>
          </a:xfrm>
          <a:prstGeom prst="rect">
            <a:avLst/>
          </a:prstGeom>
          <a:noFill/>
        </p:spPr>
        <p:txBody>
          <a:bodyPr wrap="square" rtlCol="0">
            <a:spAutoFit/>
          </a:bodyPr>
          <a:lstStyle/>
          <a:p>
            <a:r>
              <a:rPr lang="en-US" sz="3600" b="1" dirty="0" smtClean="0">
                <a:solidFill>
                  <a:srgbClr val="00002E"/>
                </a:solidFill>
                <a:latin typeface="Nunito" pitchFamily="34" charset="0"/>
                <a:ea typeface="Nunito" pitchFamily="34" charset="-122"/>
              </a:rPr>
              <a:t>Result</a:t>
            </a:r>
            <a:endParaRPr lang="en-US" sz="3600"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1593909" y="1942693"/>
            <a:ext cx="2298584" cy="3975100"/>
          </a:xfrm>
          <a:prstGeom prst="rect">
            <a:avLst/>
          </a:prstGeom>
        </p:spPr>
      </p:pic>
      <p:pic>
        <p:nvPicPr>
          <p:cNvPr id="5" name="Picture 4"/>
          <p:cNvPicPr/>
          <p:nvPr/>
        </p:nvPicPr>
        <p:blipFill>
          <a:blip r:embed="rId3"/>
          <a:stretch>
            <a:fillRect/>
          </a:stretch>
        </p:blipFill>
        <p:spPr>
          <a:xfrm>
            <a:off x="4875054" y="2001416"/>
            <a:ext cx="2465664" cy="391637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80288" y="1942693"/>
            <a:ext cx="2566682" cy="4105769"/>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18788" y="1942692"/>
            <a:ext cx="2523047" cy="3975101"/>
          </a:xfrm>
          <a:prstGeom prst="rect">
            <a:avLst/>
          </a:prstGeom>
        </p:spPr>
      </p:pic>
    </p:spTree>
    <p:extLst>
      <p:ext uri="{BB962C8B-B14F-4D97-AF65-F5344CB8AC3E}">
        <p14:creationId xmlns:p14="http://schemas.microsoft.com/office/powerpoint/2010/main" val="2253027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39648">
            <a:solidFill>
              <a:srgbClr val="DFDFEB"/>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119376"/>
            <a:ext cx="14630400" cy="8705315"/>
          </a:xfrm>
          <a:prstGeom prst="rect">
            <a:avLst/>
          </a:prstGeom>
          <a:solidFill>
            <a:srgbClr val="F3F3FF">
              <a:alpha val="85000"/>
            </a:srgbClr>
          </a:solidFill>
          <a:ln/>
        </p:spPr>
      </p:sp>
      <p:sp>
        <p:nvSpPr>
          <p:cNvPr id="6" name="Text 2"/>
          <p:cNvSpPr/>
          <p:nvPr/>
        </p:nvSpPr>
        <p:spPr>
          <a:xfrm>
            <a:off x="560240" y="256517"/>
            <a:ext cx="7100054" cy="1136265"/>
          </a:xfrm>
          <a:prstGeom prst="rect">
            <a:avLst/>
          </a:prstGeom>
          <a:noFill/>
          <a:ln/>
        </p:spPr>
        <p:txBody>
          <a:bodyPr wrap="square" rtlCol="0" anchor="t"/>
          <a:lstStyle/>
          <a:p>
            <a:pPr marL="0" indent="0">
              <a:lnSpc>
                <a:spcPts val="3908"/>
              </a:lnSpc>
              <a:buNone/>
            </a:pPr>
            <a:r>
              <a:rPr lang="en-US" sz="3126" b="1" dirty="0" smtClean="0">
                <a:solidFill>
                  <a:srgbClr val="00002E"/>
                </a:solidFill>
                <a:latin typeface="Nunito" pitchFamily="34" charset="0"/>
                <a:ea typeface="Nunito" pitchFamily="34" charset="-122"/>
                <a:cs typeface="Nunito" pitchFamily="34" charset="-120"/>
              </a:rPr>
              <a:t> Algorithm</a:t>
            </a:r>
            <a:endParaRPr lang="en-US" sz="3126" dirty="0"/>
          </a:p>
        </p:txBody>
      </p:sp>
      <p:sp>
        <p:nvSpPr>
          <p:cNvPr id="7" name="Text 3"/>
          <p:cNvSpPr/>
          <p:nvPr/>
        </p:nvSpPr>
        <p:spPr>
          <a:xfrm>
            <a:off x="3765113" y="1667708"/>
            <a:ext cx="7100054" cy="254079"/>
          </a:xfrm>
          <a:prstGeom prst="rect">
            <a:avLst/>
          </a:prstGeom>
          <a:noFill/>
          <a:ln/>
        </p:spPr>
        <p:txBody>
          <a:bodyPr wrap="none" rtlCol="0" anchor="t"/>
          <a:lstStyle/>
          <a:p>
            <a:pPr marL="0" indent="0">
              <a:lnSpc>
                <a:spcPts val="2001"/>
              </a:lnSpc>
              <a:buNone/>
            </a:pPr>
            <a:endParaRPr lang="en-US" sz="1251" dirty="0"/>
          </a:p>
        </p:txBody>
      </p:sp>
      <p:sp>
        <p:nvSpPr>
          <p:cNvPr id="8" name="Text 4"/>
          <p:cNvSpPr/>
          <p:nvPr/>
        </p:nvSpPr>
        <p:spPr>
          <a:xfrm>
            <a:off x="3090305" y="1064359"/>
            <a:ext cx="6845975" cy="254079"/>
          </a:xfrm>
          <a:prstGeom prst="rect">
            <a:avLst/>
          </a:prstGeom>
          <a:noFill/>
          <a:ln/>
        </p:spPr>
        <p:txBody>
          <a:bodyPr wrap="none" rtlCol="0" anchor="t"/>
          <a:lstStyle/>
          <a:p>
            <a:pPr marL="342900" indent="-342900" algn="l">
              <a:lnSpc>
                <a:spcPts val="2001"/>
              </a:lnSpc>
              <a:buSzPct val="100000"/>
              <a:buFont typeface="+mj-lt"/>
              <a:buAutoNum type="arabicPeriod"/>
            </a:pPr>
            <a:r>
              <a:rPr lang="en-US" sz="1251" b="1" dirty="0">
                <a:solidFill>
                  <a:srgbClr val="00002E"/>
                </a:solidFill>
                <a:latin typeface="PT Sans" pitchFamily="34" charset="0"/>
                <a:ea typeface="PT Sans" pitchFamily="34" charset="-122"/>
                <a:cs typeface="PT Sans" pitchFamily="34" charset="-120"/>
              </a:rPr>
              <a:t>Data Collection</a:t>
            </a:r>
            <a:r>
              <a:rPr lang="en-US" sz="1251" dirty="0">
                <a:solidFill>
                  <a:srgbClr val="00002E"/>
                </a:solidFill>
                <a:latin typeface="PT Sans" pitchFamily="34" charset="0"/>
                <a:ea typeface="PT Sans" pitchFamily="34" charset="-122"/>
                <a:cs typeface="PT Sans" pitchFamily="34" charset="-120"/>
              </a:rPr>
              <a:t>:</a:t>
            </a:r>
            <a:endParaRPr lang="en-US" sz="1251" dirty="0"/>
          </a:p>
        </p:txBody>
      </p:sp>
      <p:sp>
        <p:nvSpPr>
          <p:cNvPr id="9" name="Text 5"/>
          <p:cNvSpPr/>
          <p:nvPr/>
        </p:nvSpPr>
        <p:spPr>
          <a:xfrm>
            <a:off x="3217285" y="1460823"/>
            <a:ext cx="6592014" cy="254079"/>
          </a:xfrm>
          <a:prstGeom prst="rect">
            <a:avLst/>
          </a:prstGeom>
          <a:noFill/>
          <a:ln/>
        </p:spPr>
        <p:txBody>
          <a:bodyPr wrap="none" rtlCol="0" anchor="t"/>
          <a:lstStyle/>
          <a:p>
            <a:pPr marL="685800" lvl="1" indent="-342900" algn="l">
              <a:lnSpc>
                <a:spcPts val="2001"/>
              </a:lnSpc>
              <a:buSzPct val="100000"/>
              <a:buChar char="•"/>
            </a:pPr>
            <a:r>
              <a:rPr lang="en-US" sz="1400" dirty="0">
                <a:solidFill>
                  <a:srgbClr val="00002E"/>
                </a:solidFill>
                <a:latin typeface="PT Sans" pitchFamily="34" charset="0"/>
                <a:ea typeface="PT Sans" pitchFamily="34" charset="-122"/>
                <a:cs typeface="PT Sans" pitchFamily="34" charset="-120"/>
              </a:rPr>
              <a:t>Gather a dataset containing images of tomato leaves with labeled disease categories</a:t>
            </a:r>
            <a:r>
              <a:rPr lang="en-US" sz="1251" dirty="0">
                <a:solidFill>
                  <a:srgbClr val="00002E"/>
                </a:solidFill>
                <a:latin typeface="PT Sans" pitchFamily="34" charset="0"/>
                <a:ea typeface="PT Sans" pitchFamily="34" charset="-122"/>
                <a:cs typeface="PT Sans" pitchFamily="34" charset="-120"/>
              </a:rPr>
              <a:t>.</a:t>
            </a:r>
            <a:endParaRPr lang="en-US" sz="1251" dirty="0"/>
          </a:p>
        </p:txBody>
      </p:sp>
      <p:sp>
        <p:nvSpPr>
          <p:cNvPr id="10" name="Text 6"/>
          <p:cNvSpPr/>
          <p:nvPr/>
        </p:nvSpPr>
        <p:spPr>
          <a:xfrm>
            <a:off x="3090305" y="1832656"/>
            <a:ext cx="6845975" cy="254079"/>
          </a:xfrm>
          <a:prstGeom prst="rect">
            <a:avLst/>
          </a:prstGeom>
          <a:noFill/>
          <a:ln/>
        </p:spPr>
        <p:txBody>
          <a:bodyPr wrap="none" rtlCol="0" anchor="t"/>
          <a:lstStyle/>
          <a:p>
            <a:pPr marL="342900" indent="-342900" algn="l">
              <a:lnSpc>
                <a:spcPts val="2001"/>
              </a:lnSpc>
              <a:buSzPct val="100000"/>
              <a:buFont typeface="+mj-lt"/>
              <a:buAutoNum type="arabicPeriod" startAt="2"/>
            </a:pPr>
            <a:r>
              <a:rPr lang="en-US" sz="1400" b="1" dirty="0">
                <a:solidFill>
                  <a:srgbClr val="00002E"/>
                </a:solidFill>
                <a:latin typeface="PT Sans" pitchFamily="34" charset="0"/>
                <a:ea typeface="PT Sans" pitchFamily="34" charset="-122"/>
                <a:cs typeface="PT Sans" pitchFamily="34" charset="-120"/>
              </a:rPr>
              <a:t>Data Preprocessing</a:t>
            </a:r>
            <a:r>
              <a:rPr lang="en-US" sz="1400" dirty="0">
                <a:solidFill>
                  <a:srgbClr val="00002E"/>
                </a:solidFill>
                <a:latin typeface="PT Sans" pitchFamily="34" charset="0"/>
                <a:ea typeface="PT Sans" pitchFamily="34" charset="-122"/>
                <a:cs typeface="PT Sans" pitchFamily="34" charset="-120"/>
              </a:rPr>
              <a:t>:</a:t>
            </a:r>
            <a:endParaRPr lang="en-US" sz="1400" dirty="0"/>
          </a:p>
        </p:txBody>
      </p:sp>
      <p:sp>
        <p:nvSpPr>
          <p:cNvPr id="11" name="Text 7"/>
          <p:cNvSpPr/>
          <p:nvPr/>
        </p:nvSpPr>
        <p:spPr>
          <a:xfrm>
            <a:off x="3217285" y="2153418"/>
            <a:ext cx="6592014" cy="254079"/>
          </a:xfrm>
          <a:prstGeom prst="rect">
            <a:avLst/>
          </a:prstGeom>
          <a:noFill/>
          <a:ln/>
        </p:spPr>
        <p:txBody>
          <a:bodyPr wrap="none" rtlCol="0" anchor="t"/>
          <a:lstStyle/>
          <a:p>
            <a:pPr marL="685800" lvl="1" indent="-342900" algn="l">
              <a:lnSpc>
                <a:spcPts val="2001"/>
              </a:lnSpc>
              <a:buSzPct val="100000"/>
              <a:buChar char="•"/>
            </a:pPr>
            <a:r>
              <a:rPr lang="en-US" sz="1251" dirty="0">
                <a:solidFill>
                  <a:srgbClr val="00002E"/>
                </a:solidFill>
                <a:latin typeface="PT Sans" pitchFamily="34" charset="0"/>
                <a:ea typeface="PT Sans" pitchFamily="34" charset="-122"/>
                <a:cs typeface="PT Sans" pitchFamily="34" charset="-120"/>
              </a:rPr>
              <a:t>Resize and normalize the images.</a:t>
            </a:r>
            <a:endParaRPr lang="en-US" sz="1251" dirty="0"/>
          </a:p>
        </p:txBody>
      </p:sp>
      <p:sp>
        <p:nvSpPr>
          <p:cNvPr id="12" name="Text 8"/>
          <p:cNvSpPr/>
          <p:nvPr/>
        </p:nvSpPr>
        <p:spPr>
          <a:xfrm>
            <a:off x="3217285" y="2515433"/>
            <a:ext cx="6592014" cy="254079"/>
          </a:xfrm>
          <a:prstGeom prst="rect">
            <a:avLst/>
          </a:prstGeom>
          <a:noFill/>
          <a:ln/>
        </p:spPr>
        <p:txBody>
          <a:bodyPr wrap="none" rtlCol="0" anchor="t"/>
          <a:lstStyle/>
          <a:p>
            <a:pPr marL="685800" lvl="1" indent="-342900" algn="l">
              <a:lnSpc>
                <a:spcPts val="2001"/>
              </a:lnSpc>
              <a:buSzPct val="100000"/>
              <a:buChar char="•"/>
            </a:pPr>
            <a:r>
              <a:rPr lang="en-US" sz="1251" dirty="0">
                <a:solidFill>
                  <a:srgbClr val="00002E"/>
                </a:solidFill>
                <a:latin typeface="PT Sans" pitchFamily="34" charset="0"/>
                <a:ea typeface="PT Sans" pitchFamily="34" charset="-122"/>
                <a:cs typeface="PT Sans" pitchFamily="34" charset="-120"/>
              </a:rPr>
              <a:t>Split the dataset into training and testing sets.</a:t>
            </a:r>
            <a:endParaRPr lang="en-US" sz="1251" dirty="0"/>
          </a:p>
        </p:txBody>
      </p:sp>
      <p:sp>
        <p:nvSpPr>
          <p:cNvPr id="13" name="Text 9"/>
          <p:cNvSpPr/>
          <p:nvPr/>
        </p:nvSpPr>
        <p:spPr>
          <a:xfrm>
            <a:off x="3090304" y="2915537"/>
            <a:ext cx="6845975" cy="254079"/>
          </a:xfrm>
          <a:prstGeom prst="rect">
            <a:avLst/>
          </a:prstGeom>
          <a:noFill/>
          <a:ln/>
        </p:spPr>
        <p:txBody>
          <a:bodyPr wrap="none" rtlCol="0" anchor="t"/>
          <a:lstStyle/>
          <a:p>
            <a:pPr marL="342900" indent="-342900" algn="l">
              <a:lnSpc>
                <a:spcPts val="2001"/>
              </a:lnSpc>
              <a:buSzPct val="100000"/>
              <a:buFont typeface="+mj-lt"/>
              <a:buAutoNum type="arabicPeriod" startAt="3"/>
            </a:pPr>
            <a:r>
              <a:rPr lang="en-US" sz="1251" b="1" dirty="0">
                <a:solidFill>
                  <a:srgbClr val="00002E"/>
                </a:solidFill>
                <a:latin typeface="PT Sans" pitchFamily="34" charset="0"/>
                <a:ea typeface="PT Sans" pitchFamily="34" charset="-122"/>
                <a:cs typeface="PT Sans" pitchFamily="34" charset="-120"/>
              </a:rPr>
              <a:t>Model Selection</a:t>
            </a:r>
            <a:r>
              <a:rPr lang="en-US" sz="1251" dirty="0">
                <a:solidFill>
                  <a:srgbClr val="00002E"/>
                </a:solidFill>
                <a:latin typeface="PT Sans" pitchFamily="34" charset="0"/>
                <a:ea typeface="PT Sans" pitchFamily="34" charset="-122"/>
                <a:cs typeface="PT Sans" pitchFamily="34" charset="-120"/>
              </a:rPr>
              <a:t>:</a:t>
            </a:r>
            <a:endParaRPr lang="en-US" sz="1251" dirty="0"/>
          </a:p>
        </p:txBody>
      </p:sp>
      <p:sp>
        <p:nvSpPr>
          <p:cNvPr id="14" name="Text 10"/>
          <p:cNvSpPr/>
          <p:nvPr/>
        </p:nvSpPr>
        <p:spPr>
          <a:xfrm>
            <a:off x="3217284" y="3349233"/>
            <a:ext cx="6592014" cy="508159"/>
          </a:xfrm>
          <a:prstGeom prst="rect">
            <a:avLst/>
          </a:prstGeom>
          <a:noFill/>
          <a:ln/>
        </p:spPr>
        <p:txBody>
          <a:bodyPr wrap="square" rtlCol="0" anchor="t"/>
          <a:lstStyle/>
          <a:p>
            <a:pPr marL="685800" lvl="1" indent="-342900" algn="l">
              <a:lnSpc>
                <a:spcPts val="2001"/>
              </a:lnSpc>
              <a:buSzPct val="100000"/>
              <a:buChar char="•"/>
            </a:pPr>
            <a:r>
              <a:rPr lang="en-US" sz="1251" dirty="0">
                <a:solidFill>
                  <a:srgbClr val="00002E"/>
                </a:solidFill>
                <a:latin typeface="PT Sans" pitchFamily="34" charset="0"/>
                <a:ea typeface="PT Sans" pitchFamily="34" charset="-122"/>
                <a:cs typeface="PT Sans" pitchFamily="34" charset="-120"/>
              </a:rPr>
              <a:t>Choose a pre-trained convolutional neural network (CNN) model, such as VGG16, as the base architecture.</a:t>
            </a:r>
            <a:endParaRPr lang="en-US" sz="1251" dirty="0"/>
          </a:p>
        </p:txBody>
      </p:sp>
      <p:sp>
        <p:nvSpPr>
          <p:cNvPr id="15" name="Text 11"/>
          <p:cNvSpPr/>
          <p:nvPr/>
        </p:nvSpPr>
        <p:spPr>
          <a:xfrm>
            <a:off x="3090305" y="3995981"/>
            <a:ext cx="6845975" cy="254079"/>
          </a:xfrm>
          <a:prstGeom prst="rect">
            <a:avLst/>
          </a:prstGeom>
          <a:noFill/>
          <a:ln/>
        </p:spPr>
        <p:txBody>
          <a:bodyPr wrap="none" rtlCol="0" anchor="t"/>
          <a:lstStyle/>
          <a:p>
            <a:pPr marL="342900" indent="-342900" algn="l">
              <a:lnSpc>
                <a:spcPts val="2001"/>
              </a:lnSpc>
              <a:buSzPct val="100000"/>
              <a:buFont typeface="+mj-lt"/>
              <a:buAutoNum type="arabicPeriod" startAt="4"/>
            </a:pPr>
            <a:r>
              <a:rPr lang="en-US" sz="1251" b="1" dirty="0">
                <a:solidFill>
                  <a:srgbClr val="00002E"/>
                </a:solidFill>
                <a:latin typeface="PT Sans" pitchFamily="34" charset="0"/>
                <a:ea typeface="PT Sans" pitchFamily="34" charset="-122"/>
                <a:cs typeface="PT Sans" pitchFamily="34" charset="-120"/>
              </a:rPr>
              <a:t>Transfer Learning</a:t>
            </a:r>
            <a:r>
              <a:rPr lang="en-US" sz="1251" dirty="0">
                <a:solidFill>
                  <a:srgbClr val="00002E"/>
                </a:solidFill>
                <a:latin typeface="PT Sans" pitchFamily="34" charset="0"/>
                <a:ea typeface="PT Sans" pitchFamily="34" charset="-122"/>
                <a:cs typeface="PT Sans" pitchFamily="34" charset="-120"/>
              </a:rPr>
              <a:t>:</a:t>
            </a:r>
            <a:endParaRPr lang="en-US" sz="1251" dirty="0"/>
          </a:p>
        </p:txBody>
      </p:sp>
      <p:sp>
        <p:nvSpPr>
          <p:cNvPr id="16" name="Text 12"/>
          <p:cNvSpPr/>
          <p:nvPr/>
        </p:nvSpPr>
        <p:spPr>
          <a:xfrm>
            <a:off x="3217284" y="4501087"/>
            <a:ext cx="6592014" cy="508159"/>
          </a:xfrm>
          <a:prstGeom prst="rect">
            <a:avLst/>
          </a:prstGeom>
          <a:noFill/>
          <a:ln/>
        </p:spPr>
        <p:txBody>
          <a:bodyPr wrap="square" rtlCol="0" anchor="t"/>
          <a:lstStyle/>
          <a:p>
            <a:pPr marL="685800" lvl="1" indent="-342900" algn="l">
              <a:lnSpc>
                <a:spcPts val="2001"/>
              </a:lnSpc>
              <a:buSzPct val="100000"/>
              <a:buChar char="•"/>
            </a:pPr>
            <a:r>
              <a:rPr lang="en-US" sz="1251" dirty="0">
                <a:solidFill>
                  <a:srgbClr val="00002E"/>
                </a:solidFill>
                <a:latin typeface="PT Sans" pitchFamily="34" charset="0"/>
                <a:ea typeface="PT Sans" pitchFamily="34" charset="-122"/>
                <a:cs typeface="PT Sans" pitchFamily="34" charset="-120"/>
              </a:rPr>
              <a:t>Load the pre-trained model and replace the final classification layer with a new one matching the number of disease categories.</a:t>
            </a:r>
            <a:endParaRPr lang="en-US" sz="1251" dirty="0"/>
          </a:p>
        </p:txBody>
      </p:sp>
      <p:sp>
        <p:nvSpPr>
          <p:cNvPr id="17" name="Text 13"/>
          <p:cNvSpPr/>
          <p:nvPr/>
        </p:nvSpPr>
        <p:spPr>
          <a:xfrm>
            <a:off x="3217285" y="5168682"/>
            <a:ext cx="6845975" cy="254079"/>
          </a:xfrm>
          <a:prstGeom prst="rect">
            <a:avLst/>
          </a:prstGeom>
          <a:noFill/>
          <a:ln/>
        </p:spPr>
        <p:txBody>
          <a:bodyPr wrap="none" rtlCol="0" anchor="t"/>
          <a:lstStyle/>
          <a:p>
            <a:pPr marL="342900" indent="-342900" algn="l">
              <a:lnSpc>
                <a:spcPts val="2001"/>
              </a:lnSpc>
              <a:buSzPct val="100000"/>
              <a:buFont typeface="+mj-lt"/>
              <a:buAutoNum type="arabicPeriod" startAt="5"/>
            </a:pPr>
            <a:r>
              <a:rPr lang="en-US" sz="1251" b="1" dirty="0">
                <a:solidFill>
                  <a:srgbClr val="00002E"/>
                </a:solidFill>
                <a:latin typeface="PT Sans" pitchFamily="34" charset="0"/>
                <a:ea typeface="PT Sans" pitchFamily="34" charset="-122"/>
                <a:cs typeface="PT Sans" pitchFamily="34" charset="-120"/>
              </a:rPr>
              <a:t>Training</a:t>
            </a:r>
            <a:r>
              <a:rPr lang="en-US" sz="1251" dirty="0">
                <a:solidFill>
                  <a:srgbClr val="00002E"/>
                </a:solidFill>
                <a:latin typeface="PT Sans" pitchFamily="34" charset="0"/>
                <a:ea typeface="PT Sans" pitchFamily="34" charset="-122"/>
                <a:cs typeface="PT Sans" pitchFamily="34" charset="-120"/>
              </a:rPr>
              <a:t>:</a:t>
            </a:r>
            <a:endParaRPr lang="en-US" sz="1251" dirty="0"/>
          </a:p>
        </p:txBody>
      </p:sp>
      <p:sp>
        <p:nvSpPr>
          <p:cNvPr id="18" name="Text 14"/>
          <p:cNvSpPr/>
          <p:nvPr/>
        </p:nvSpPr>
        <p:spPr>
          <a:xfrm>
            <a:off x="3217285" y="5632419"/>
            <a:ext cx="6592014" cy="254079"/>
          </a:xfrm>
          <a:prstGeom prst="rect">
            <a:avLst/>
          </a:prstGeom>
          <a:noFill/>
          <a:ln/>
        </p:spPr>
        <p:txBody>
          <a:bodyPr wrap="none" rtlCol="0" anchor="t"/>
          <a:lstStyle/>
          <a:p>
            <a:pPr marL="685800" lvl="1" indent="-342900" algn="l">
              <a:lnSpc>
                <a:spcPts val="2001"/>
              </a:lnSpc>
              <a:buSzPct val="100000"/>
              <a:buChar char="•"/>
            </a:pPr>
            <a:r>
              <a:rPr lang="en-US" sz="1251" dirty="0">
                <a:solidFill>
                  <a:srgbClr val="00002E"/>
                </a:solidFill>
                <a:latin typeface="PT Sans" pitchFamily="34" charset="0"/>
                <a:ea typeface="PT Sans" pitchFamily="34" charset="-122"/>
                <a:cs typeface="PT Sans" pitchFamily="34" charset="-120"/>
              </a:rPr>
              <a:t>Fine-tune the model on the training data.</a:t>
            </a:r>
            <a:endParaRPr lang="en-US" sz="1251" dirty="0"/>
          </a:p>
        </p:txBody>
      </p:sp>
      <p:sp>
        <p:nvSpPr>
          <p:cNvPr id="19" name="Text 15"/>
          <p:cNvSpPr/>
          <p:nvPr/>
        </p:nvSpPr>
        <p:spPr>
          <a:xfrm>
            <a:off x="3217285" y="6007525"/>
            <a:ext cx="6592014" cy="254079"/>
          </a:xfrm>
          <a:prstGeom prst="rect">
            <a:avLst/>
          </a:prstGeom>
          <a:noFill/>
          <a:ln/>
        </p:spPr>
        <p:txBody>
          <a:bodyPr wrap="none" rtlCol="0" anchor="t"/>
          <a:lstStyle/>
          <a:p>
            <a:pPr marL="685800" lvl="1" indent="-342900" algn="l">
              <a:lnSpc>
                <a:spcPts val="2001"/>
              </a:lnSpc>
              <a:buSzPct val="100000"/>
              <a:buChar char="•"/>
            </a:pPr>
            <a:r>
              <a:rPr lang="en-US" sz="1251" dirty="0">
                <a:solidFill>
                  <a:srgbClr val="00002E"/>
                </a:solidFill>
                <a:latin typeface="PT Sans" pitchFamily="34" charset="0"/>
                <a:ea typeface="PT Sans" pitchFamily="34" charset="-122"/>
                <a:cs typeface="PT Sans" pitchFamily="34" charset="-120"/>
              </a:rPr>
              <a:t>Use techniques like data augmentation to improve model generalization.</a:t>
            </a:r>
            <a:endParaRPr lang="en-US" sz="1251" dirty="0"/>
          </a:p>
        </p:txBody>
      </p:sp>
      <p:sp>
        <p:nvSpPr>
          <p:cNvPr id="20" name="Text 16"/>
          <p:cNvSpPr/>
          <p:nvPr/>
        </p:nvSpPr>
        <p:spPr>
          <a:xfrm>
            <a:off x="3297740" y="6476584"/>
            <a:ext cx="6845975" cy="254079"/>
          </a:xfrm>
          <a:prstGeom prst="rect">
            <a:avLst/>
          </a:prstGeom>
          <a:noFill/>
          <a:ln/>
        </p:spPr>
        <p:txBody>
          <a:bodyPr wrap="none" rtlCol="0" anchor="t"/>
          <a:lstStyle/>
          <a:p>
            <a:pPr marL="342900" indent="-342900" algn="l">
              <a:lnSpc>
                <a:spcPts val="2001"/>
              </a:lnSpc>
              <a:buSzPct val="100000"/>
              <a:buFont typeface="+mj-lt"/>
              <a:buAutoNum type="arabicPeriod" startAt="6"/>
            </a:pPr>
            <a:r>
              <a:rPr lang="en-US" sz="1251" b="1" dirty="0">
                <a:solidFill>
                  <a:srgbClr val="00002E"/>
                </a:solidFill>
                <a:latin typeface="PT Sans" pitchFamily="34" charset="0"/>
                <a:ea typeface="PT Sans" pitchFamily="34" charset="-122"/>
                <a:cs typeface="PT Sans" pitchFamily="34" charset="-120"/>
              </a:rPr>
              <a:t>Model Evaluation</a:t>
            </a:r>
            <a:r>
              <a:rPr lang="en-US" sz="1251" dirty="0">
                <a:solidFill>
                  <a:srgbClr val="00002E"/>
                </a:solidFill>
                <a:latin typeface="PT Sans" pitchFamily="34" charset="0"/>
                <a:ea typeface="PT Sans" pitchFamily="34" charset="-122"/>
                <a:cs typeface="PT Sans" pitchFamily="34" charset="-120"/>
              </a:rPr>
              <a:t>:</a:t>
            </a:r>
            <a:endParaRPr lang="en-US" sz="1251" dirty="0"/>
          </a:p>
        </p:txBody>
      </p:sp>
      <p:sp>
        <p:nvSpPr>
          <p:cNvPr id="21" name="Text 17"/>
          <p:cNvSpPr/>
          <p:nvPr/>
        </p:nvSpPr>
        <p:spPr>
          <a:xfrm>
            <a:off x="3297740" y="6885095"/>
            <a:ext cx="6592014" cy="508159"/>
          </a:xfrm>
          <a:prstGeom prst="rect">
            <a:avLst/>
          </a:prstGeom>
          <a:noFill/>
          <a:ln/>
        </p:spPr>
        <p:txBody>
          <a:bodyPr wrap="square" rtlCol="0" anchor="t"/>
          <a:lstStyle/>
          <a:p>
            <a:pPr marL="685800" lvl="1" indent="-342900" algn="l">
              <a:lnSpc>
                <a:spcPts val="2001"/>
              </a:lnSpc>
              <a:buSzPct val="100000"/>
              <a:buChar char="•"/>
            </a:pPr>
            <a:r>
              <a:rPr lang="en-US" sz="1251" dirty="0">
                <a:solidFill>
                  <a:srgbClr val="00002E"/>
                </a:solidFill>
                <a:latin typeface="PT Sans" pitchFamily="34" charset="0"/>
                <a:ea typeface="PT Sans" pitchFamily="34" charset="-122"/>
                <a:cs typeface="PT Sans" pitchFamily="34" charset="-120"/>
              </a:rPr>
              <a:t>Assess the model's performance on the testing dataset using metrics like accuracy, precision, recall, and F1-score.</a:t>
            </a:r>
            <a:endParaRPr lang="en-US" sz="1251" dirty="0"/>
          </a:p>
        </p:txBody>
      </p:sp>
      <p:sp>
        <p:nvSpPr>
          <p:cNvPr id="22" name="Text 18"/>
          <p:cNvSpPr/>
          <p:nvPr/>
        </p:nvSpPr>
        <p:spPr>
          <a:xfrm>
            <a:off x="3765113" y="7538442"/>
            <a:ext cx="7100054" cy="254079"/>
          </a:xfrm>
          <a:prstGeom prst="rect">
            <a:avLst/>
          </a:prstGeom>
          <a:noFill/>
          <a:ln/>
        </p:spPr>
        <p:txBody>
          <a:bodyPr wrap="none" rtlCol="0" anchor="t"/>
          <a:lstStyle/>
          <a:p>
            <a:pPr marL="0" indent="0">
              <a:lnSpc>
                <a:spcPts val="2001"/>
              </a:lnSpc>
              <a:buNone/>
            </a:pPr>
            <a:endParaRPr lang="en-US" sz="125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2279"/>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2348389" y="621863"/>
            <a:ext cx="7901940"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Model Saving And Deployment</a:t>
            </a:r>
            <a:endParaRPr lang="en-US" sz="4374" dirty="0"/>
          </a:p>
        </p:txBody>
      </p:sp>
      <p:sp>
        <p:nvSpPr>
          <p:cNvPr id="5" name="Text 2"/>
          <p:cNvSpPr/>
          <p:nvPr/>
        </p:nvSpPr>
        <p:spPr>
          <a:xfrm>
            <a:off x="2703790" y="1760577"/>
            <a:ext cx="9578102" cy="355402"/>
          </a:xfrm>
          <a:prstGeom prst="rect">
            <a:avLst/>
          </a:prstGeom>
          <a:noFill/>
          <a:ln/>
        </p:spPr>
        <p:txBody>
          <a:bodyPr wrap="none" rtlCol="0" anchor="t"/>
          <a:lstStyle/>
          <a:p>
            <a:pPr lvl="1">
              <a:lnSpc>
                <a:spcPts val="2799"/>
              </a:lnSpc>
              <a:buSzPct val="100000"/>
            </a:pPr>
            <a:endParaRPr lang="en-US" sz="1750" dirty="0"/>
          </a:p>
        </p:txBody>
      </p:sp>
      <p:sp>
        <p:nvSpPr>
          <p:cNvPr id="6" name="Text 3"/>
          <p:cNvSpPr/>
          <p:nvPr/>
        </p:nvSpPr>
        <p:spPr>
          <a:xfrm>
            <a:off x="3059311" y="2365891"/>
            <a:ext cx="9222581" cy="355402"/>
          </a:xfrm>
          <a:prstGeom prst="rect">
            <a:avLst/>
          </a:prstGeom>
          <a:noFill/>
          <a:ln/>
        </p:spPr>
        <p:txBody>
          <a:bodyPr wrap="none" rtlCol="0" anchor="t"/>
          <a:lstStyle/>
          <a:p>
            <a:pPr marL="342900" lvl="1" algn="l">
              <a:lnSpc>
                <a:spcPts val="2799"/>
              </a:lnSpc>
              <a:buSzPct val="100000"/>
            </a:pPr>
            <a:endParaRPr lang="en-US" sz="1750" dirty="0"/>
          </a:p>
        </p:txBody>
      </p:sp>
      <p:sp>
        <p:nvSpPr>
          <p:cNvPr id="7" name="Text 4"/>
          <p:cNvSpPr/>
          <p:nvPr/>
        </p:nvSpPr>
        <p:spPr>
          <a:xfrm>
            <a:off x="2703790" y="2810113"/>
            <a:ext cx="9578102" cy="355402"/>
          </a:xfrm>
          <a:prstGeom prst="rect">
            <a:avLst/>
          </a:prstGeom>
          <a:noFill/>
          <a:ln/>
        </p:spPr>
        <p:txBody>
          <a:bodyPr wrap="none" rtlCol="0" anchor="t"/>
          <a:lstStyle/>
          <a:p>
            <a:pPr algn="l">
              <a:lnSpc>
                <a:spcPts val="2799"/>
              </a:lnSpc>
              <a:buSzPct val="100000"/>
            </a:pPr>
            <a:r>
              <a:rPr lang="en-US" sz="1750" b="1" dirty="0" smtClean="0">
                <a:solidFill>
                  <a:srgbClr val="00002E"/>
                </a:solidFill>
                <a:latin typeface="PT Sans" pitchFamily="34" charset="0"/>
                <a:ea typeface="PT Sans" pitchFamily="34" charset="-122"/>
                <a:cs typeface="PT Sans" pitchFamily="34" charset="-120"/>
              </a:rPr>
              <a:t>1. Conversion </a:t>
            </a:r>
            <a:r>
              <a:rPr lang="en-US" sz="1750" b="1" dirty="0">
                <a:solidFill>
                  <a:srgbClr val="00002E"/>
                </a:solidFill>
                <a:latin typeface="PT Sans" pitchFamily="34" charset="0"/>
                <a:ea typeface="PT Sans" pitchFamily="34" charset="-122"/>
                <a:cs typeface="PT Sans" pitchFamily="34" charset="-120"/>
              </a:rPr>
              <a:t>to TensorFlow Lite (TFLite)</a:t>
            </a:r>
            <a:r>
              <a:rPr lang="en-US" sz="1750" dirty="0">
                <a:solidFill>
                  <a:srgbClr val="00002E"/>
                </a:solidFill>
                <a:latin typeface="PT Sans" pitchFamily="34" charset="0"/>
                <a:ea typeface="PT Sans" pitchFamily="34" charset="-122"/>
                <a:cs typeface="PT Sans" pitchFamily="34" charset="-120"/>
              </a:rPr>
              <a:t>:</a:t>
            </a:r>
            <a:endParaRPr lang="en-US" sz="1750" dirty="0"/>
          </a:p>
        </p:txBody>
      </p:sp>
      <p:sp>
        <p:nvSpPr>
          <p:cNvPr id="8" name="Text 5"/>
          <p:cNvSpPr/>
          <p:nvPr/>
        </p:nvSpPr>
        <p:spPr>
          <a:xfrm>
            <a:off x="3059311" y="3254335"/>
            <a:ext cx="9222581"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00002E"/>
                </a:solidFill>
                <a:latin typeface="PT Sans" pitchFamily="34" charset="0"/>
                <a:ea typeface="PT Sans" pitchFamily="34" charset="-122"/>
                <a:cs typeface="PT Sans" pitchFamily="34" charset="-120"/>
              </a:rPr>
              <a:t>Convert the ONNX model to TFLite format, suitable for deployment on Android devices.</a:t>
            </a:r>
            <a:endParaRPr lang="en-US" sz="1750" dirty="0"/>
          </a:p>
        </p:txBody>
      </p:sp>
      <p:sp>
        <p:nvSpPr>
          <p:cNvPr id="9" name="Text 6"/>
          <p:cNvSpPr/>
          <p:nvPr/>
        </p:nvSpPr>
        <p:spPr>
          <a:xfrm>
            <a:off x="2703790" y="3698557"/>
            <a:ext cx="9578102" cy="355402"/>
          </a:xfrm>
          <a:prstGeom prst="rect">
            <a:avLst/>
          </a:prstGeom>
          <a:noFill/>
          <a:ln/>
        </p:spPr>
        <p:txBody>
          <a:bodyPr wrap="none" rtlCol="0" anchor="t"/>
          <a:lstStyle/>
          <a:p>
            <a:pPr>
              <a:lnSpc>
                <a:spcPts val="2799"/>
              </a:lnSpc>
              <a:buSzPct val="100000"/>
            </a:pPr>
            <a:r>
              <a:rPr lang="en-US" sz="1750" dirty="0" smtClean="0"/>
              <a:t>2.</a:t>
            </a:r>
            <a:r>
              <a:rPr lang="en-US" sz="1750" b="1" dirty="0">
                <a:solidFill>
                  <a:srgbClr val="00002E"/>
                </a:solidFill>
                <a:latin typeface="PT Sans" pitchFamily="34" charset="0"/>
                <a:ea typeface="PT Sans" pitchFamily="34" charset="-122"/>
                <a:cs typeface="PT Sans" pitchFamily="34" charset="-120"/>
              </a:rPr>
              <a:t> Integration with Android Studio</a:t>
            </a:r>
            <a:r>
              <a:rPr lang="en-US" sz="1750" dirty="0">
                <a:solidFill>
                  <a:srgbClr val="00002E"/>
                </a:solidFill>
                <a:latin typeface="PT Sans" pitchFamily="34" charset="0"/>
                <a:ea typeface="PT Sans" pitchFamily="34" charset="-122"/>
                <a:cs typeface="PT Sans" pitchFamily="34" charset="-120"/>
              </a:rPr>
              <a:t>:</a:t>
            </a:r>
            <a:endParaRPr lang="en-US" sz="1750" dirty="0"/>
          </a:p>
          <a:p>
            <a:pPr algn="l">
              <a:lnSpc>
                <a:spcPts val="2799"/>
              </a:lnSpc>
              <a:buSzPct val="100000"/>
            </a:pPr>
            <a:endParaRPr lang="en-US" sz="1750" dirty="0"/>
          </a:p>
        </p:txBody>
      </p:sp>
      <p:sp>
        <p:nvSpPr>
          <p:cNvPr id="10" name="Text 7"/>
          <p:cNvSpPr/>
          <p:nvPr/>
        </p:nvSpPr>
        <p:spPr>
          <a:xfrm>
            <a:off x="3059311" y="4142780"/>
            <a:ext cx="9222581"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00002E"/>
                </a:solidFill>
                <a:latin typeface="PT Sans" pitchFamily="34" charset="0"/>
                <a:ea typeface="PT Sans" pitchFamily="34" charset="-122"/>
                <a:cs typeface="PT Sans" pitchFamily="34" charset="-120"/>
              </a:rPr>
              <a:t>Integrate the TFLite model into an Android application developed in Android Studio.</a:t>
            </a:r>
            <a:endParaRPr lang="en-US" sz="1750" dirty="0"/>
          </a:p>
        </p:txBody>
      </p:sp>
      <p:sp>
        <p:nvSpPr>
          <p:cNvPr id="11" name="Text 8"/>
          <p:cNvSpPr/>
          <p:nvPr/>
        </p:nvSpPr>
        <p:spPr>
          <a:xfrm>
            <a:off x="2703790" y="4587002"/>
            <a:ext cx="9578102" cy="355402"/>
          </a:xfrm>
          <a:prstGeom prst="rect">
            <a:avLst/>
          </a:prstGeom>
          <a:noFill/>
          <a:ln/>
        </p:spPr>
        <p:txBody>
          <a:bodyPr wrap="none" rtlCol="0" anchor="t"/>
          <a:lstStyle/>
          <a:p>
            <a:pPr>
              <a:lnSpc>
                <a:spcPts val="2799"/>
              </a:lnSpc>
              <a:buSzPct val="100000"/>
            </a:pPr>
            <a:r>
              <a:rPr lang="en-US" sz="1750" dirty="0" smtClean="0"/>
              <a:t>3.</a:t>
            </a:r>
            <a:r>
              <a:rPr lang="en-US" sz="1750" b="1" dirty="0">
                <a:solidFill>
                  <a:srgbClr val="00002E"/>
                </a:solidFill>
                <a:latin typeface="PT Sans" pitchFamily="34" charset="0"/>
                <a:ea typeface="PT Sans" pitchFamily="34" charset="-122"/>
                <a:cs typeface="PT Sans" pitchFamily="34" charset="-120"/>
              </a:rPr>
              <a:t> User Interaction</a:t>
            </a:r>
            <a:r>
              <a:rPr lang="en-US" sz="1750" dirty="0">
                <a:solidFill>
                  <a:srgbClr val="00002E"/>
                </a:solidFill>
                <a:latin typeface="PT Sans" pitchFamily="34" charset="0"/>
                <a:ea typeface="PT Sans" pitchFamily="34" charset="-122"/>
                <a:cs typeface="PT Sans" pitchFamily="34" charset="-120"/>
              </a:rPr>
              <a:t>:</a:t>
            </a:r>
            <a:endParaRPr lang="en-US" sz="1750" dirty="0"/>
          </a:p>
          <a:p>
            <a:pPr algn="l">
              <a:lnSpc>
                <a:spcPts val="2799"/>
              </a:lnSpc>
              <a:buSzPct val="100000"/>
            </a:pPr>
            <a:endParaRPr lang="en-US" sz="1750" dirty="0"/>
          </a:p>
        </p:txBody>
      </p:sp>
      <p:sp>
        <p:nvSpPr>
          <p:cNvPr id="12" name="Text 9"/>
          <p:cNvSpPr/>
          <p:nvPr/>
        </p:nvSpPr>
        <p:spPr>
          <a:xfrm>
            <a:off x="3059311" y="5031224"/>
            <a:ext cx="9222581"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00002E"/>
                </a:solidFill>
                <a:latin typeface="PT Sans" pitchFamily="34" charset="0"/>
                <a:ea typeface="PT Sans" pitchFamily="34" charset="-122"/>
                <a:cs typeface="PT Sans" pitchFamily="34" charset="-120"/>
              </a:rPr>
              <a:t>Implement user interfaces for capturing tomato leaf images.</a:t>
            </a:r>
            <a:endParaRPr lang="en-US" sz="1750" dirty="0"/>
          </a:p>
        </p:txBody>
      </p:sp>
      <p:sp>
        <p:nvSpPr>
          <p:cNvPr id="13" name="Text 10"/>
          <p:cNvSpPr/>
          <p:nvPr/>
        </p:nvSpPr>
        <p:spPr>
          <a:xfrm>
            <a:off x="3059311" y="5475446"/>
            <a:ext cx="9222581"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00002E"/>
                </a:solidFill>
                <a:latin typeface="PT Sans" pitchFamily="34" charset="0"/>
                <a:ea typeface="PT Sans" pitchFamily="34" charset="-122"/>
                <a:cs typeface="PT Sans" pitchFamily="34" charset="-120"/>
              </a:rPr>
              <a:t>Process user input and provide disease predictions using the deployed model.</a:t>
            </a:r>
            <a:endParaRPr lang="en-US" sz="1750" dirty="0"/>
          </a:p>
        </p:txBody>
      </p:sp>
      <p:sp>
        <p:nvSpPr>
          <p:cNvPr id="14" name="Text 11"/>
          <p:cNvSpPr/>
          <p:nvPr/>
        </p:nvSpPr>
        <p:spPr>
          <a:xfrm>
            <a:off x="2703790" y="5919668"/>
            <a:ext cx="9578102" cy="355402"/>
          </a:xfrm>
          <a:prstGeom prst="rect">
            <a:avLst/>
          </a:prstGeom>
          <a:noFill/>
          <a:ln/>
        </p:spPr>
        <p:txBody>
          <a:bodyPr wrap="none" rtlCol="0" anchor="t"/>
          <a:lstStyle/>
          <a:p>
            <a:pPr>
              <a:lnSpc>
                <a:spcPts val="2799"/>
              </a:lnSpc>
              <a:buSzPct val="100000"/>
            </a:pPr>
            <a:r>
              <a:rPr lang="en-US" sz="1750" dirty="0" smtClean="0"/>
              <a:t>4.</a:t>
            </a:r>
            <a:r>
              <a:rPr lang="en-US" sz="1750" b="1" dirty="0">
                <a:solidFill>
                  <a:srgbClr val="00002E"/>
                </a:solidFill>
                <a:latin typeface="PT Sans" pitchFamily="34" charset="0"/>
                <a:ea typeface="PT Sans" pitchFamily="34" charset="-122"/>
                <a:cs typeface="PT Sans" pitchFamily="34" charset="-120"/>
              </a:rPr>
              <a:t> Testing and Validation</a:t>
            </a:r>
            <a:r>
              <a:rPr lang="en-US" sz="1750" dirty="0">
                <a:solidFill>
                  <a:srgbClr val="00002E"/>
                </a:solidFill>
                <a:latin typeface="PT Sans" pitchFamily="34" charset="0"/>
                <a:ea typeface="PT Sans" pitchFamily="34" charset="-122"/>
                <a:cs typeface="PT Sans" pitchFamily="34" charset="-120"/>
              </a:rPr>
              <a:t>:</a:t>
            </a:r>
            <a:endParaRPr lang="en-US" sz="1750" dirty="0"/>
          </a:p>
          <a:p>
            <a:pPr algn="l">
              <a:lnSpc>
                <a:spcPts val="2799"/>
              </a:lnSpc>
              <a:buSzPct val="100000"/>
            </a:pPr>
            <a:endParaRPr lang="en-US" sz="1750" dirty="0"/>
          </a:p>
        </p:txBody>
      </p:sp>
      <p:sp>
        <p:nvSpPr>
          <p:cNvPr id="15" name="Text 12"/>
          <p:cNvSpPr/>
          <p:nvPr/>
        </p:nvSpPr>
        <p:spPr>
          <a:xfrm>
            <a:off x="3059311" y="6363891"/>
            <a:ext cx="9222581"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00002E"/>
                </a:solidFill>
                <a:latin typeface="PT Sans" pitchFamily="34" charset="0"/>
                <a:ea typeface="PT Sans" pitchFamily="34" charset="-122"/>
                <a:cs typeface="PT Sans" pitchFamily="34" charset="-120"/>
              </a:rPr>
              <a:t>Thoroughly test the Android application, ensuring accurate disease detection.</a:t>
            </a:r>
            <a:endParaRPr lang="en-US" sz="1750" dirty="0"/>
          </a:p>
        </p:txBody>
      </p:sp>
      <p:sp>
        <p:nvSpPr>
          <p:cNvPr id="16" name="Text 13"/>
          <p:cNvSpPr/>
          <p:nvPr/>
        </p:nvSpPr>
        <p:spPr>
          <a:xfrm>
            <a:off x="2703790" y="6808113"/>
            <a:ext cx="9578102" cy="355402"/>
          </a:xfrm>
          <a:prstGeom prst="rect">
            <a:avLst/>
          </a:prstGeom>
          <a:noFill/>
          <a:ln/>
        </p:spPr>
        <p:txBody>
          <a:bodyPr wrap="none" rtlCol="0" anchor="t"/>
          <a:lstStyle/>
          <a:p>
            <a:pPr>
              <a:lnSpc>
                <a:spcPts val="2799"/>
              </a:lnSpc>
              <a:buSzPct val="100000"/>
            </a:pPr>
            <a:r>
              <a:rPr lang="en-US" sz="1750" dirty="0" smtClean="0"/>
              <a:t>5.</a:t>
            </a:r>
            <a:r>
              <a:rPr lang="en-US" sz="1750" b="1" dirty="0">
                <a:solidFill>
                  <a:srgbClr val="00002E"/>
                </a:solidFill>
                <a:latin typeface="PT Sans" pitchFamily="34" charset="0"/>
                <a:ea typeface="PT Sans" pitchFamily="34" charset="-122"/>
                <a:cs typeface="PT Sans" pitchFamily="34" charset="-120"/>
              </a:rPr>
              <a:t> Deployment</a:t>
            </a:r>
            <a:r>
              <a:rPr lang="en-US" sz="1750" dirty="0">
                <a:solidFill>
                  <a:srgbClr val="00002E"/>
                </a:solidFill>
                <a:latin typeface="PT Sans" pitchFamily="34" charset="0"/>
                <a:ea typeface="PT Sans" pitchFamily="34" charset="-122"/>
                <a:cs typeface="PT Sans" pitchFamily="34" charset="-120"/>
              </a:rPr>
              <a:t>:</a:t>
            </a:r>
            <a:endParaRPr lang="en-US" sz="1750" dirty="0"/>
          </a:p>
          <a:p>
            <a:pPr algn="l">
              <a:lnSpc>
                <a:spcPts val="2799"/>
              </a:lnSpc>
              <a:buSzPct val="100000"/>
            </a:pPr>
            <a:endParaRPr lang="en-US" sz="1750" dirty="0"/>
          </a:p>
        </p:txBody>
      </p:sp>
      <p:sp>
        <p:nvSpPr>
          <p:cNvPr id="17" name="Text 14"/>
          <p:cNvSpPr/>
          <p:nvPr/>
        </p:nvSpPr>
        <p:spPr>
          <a:xfrm>
            <a:off x="3059311" y="7252335"/>
            <a:ext cx="9222581"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00002E"/>
                </a:solidFill>
                <a:latin typeface="PT Sans" pitchFamily="34" charset="0"/>
                <a:ea typeface="PT Sans" pitchFamily="34" charset="-122"/>
                <a:cs typeface="PT Sans" pitchFamily="34" charset="-120"/>
              </a:rPr>
              <a:t>Deploy the Android application to target devices.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833199" y="1646277"/>
            <a:ext cx="4443889" cy="694373"/>
          </a:xfrm>
          <a:prstGeom prst="rect">
            <a:avLst/>
          </a:prstGeom>
          <a:noFill/>
          <a:ln/>
        </p:spPr>
        <p:txBody>
          <a:bodyPr wrap="none" rtlCol="0" anchor="t"/>
          <a:lstStyle/>
          <a:p>
            <a:pPr marL="0" indent="0">
              <a:lnSpc>
                <a:spcPts val="5468"/>
              </a:lnSpc>
              <a:buNone/>
            </a:pPr>
            <a:r>
              <a:rPr lang="en-US" sz="4374" b="1" dirty="0" smtClean="0">
                <a:solidFill>
                  <a:srgbClr val="00002E"/>
                </a:solidFill>
                <a:latin typeface="Nunito" pitchFamily="34" charset="0"/>
                <a:ea typeface="Nunito" pitchFamily="34" charset="-122"/>
              </a:rPr>
              <a:t>Summary</a:t>
            </a:r>
            <a:endParaRPr lang="en-US" sz="4374" dirty="0"/>
          </a:p>
        </p:txBody>
      </p:sp>
      <p:sp>
        <p:nvSpPr>
          <p:cNvPr id="5" name="Text 2"/>
          <p:cNvSpPr/>
          <p:nvPr/>
        </p:nvSpPr>
        <p:spPr>
          <a:xfrm>
            <a:off x="833199" y="2673906"/>
            <a:ext cx="7477601" cy="3909417"/>
          </a:xfrm>
          <a:prstGeom prst="rect">
            <a:avLst/>
          </a:prstGeom>
          <a:noFill/>
          <a:ln/>
        </p:spPr>
        <p:txBody>
          <a:bodyPr wrap="square" rtlCol="0" anchor="t"/>
          <a:lstStyle/>
          <a:p>
            <a:pPr marL="0" indent="0">
              <a:lnSpc>
                <a:spcPts val="2799"/>
              </a:lnSpc>
              <a:buNone/>
            </a:pPr>
            <a:r>
              <a:rPr lang="en-US" sz="1750" dirty="0" smtClean="0">
                <a:solidFill>
                  <a:srgbClr val="00002E"/>
                </a:solidFill>
                <a:latin typeface="PT Sans" pitchFamily="34" charset="0"/>
                <a:ea typeface="PT Sans" pitchFamily="34" charset="-122"/>
                <a:cs typeface="PT Sans" pitchFamily="34" charset="-120"/>
              </a:rPr>
              <a:t> </a:t>
            </a:r>
            <a:r>
              <a:rPr lang="en-US" sz="1750" dirty="0">
                <a:solidFill>
                  <a:srgbClr val="00002E"/>
                </a:solidFill>
                <a:latin typeface="PT Sans" pitchFamily="34" charset="0"/>
                <a:ea typeface="PT Sans" pitchFamily="34" charset="-122"/>
                <a:cs typeface="PT Sans" pitchFamily="34" charset="-120"/>
              </a:rPr>
              <a:t>"Tomato Leaf Detection Using Pytorch Neural Networks," represents a significant stride towards enhancing agricultural practices through the application of cutting-edge technology. By leveraging the power of deep learning and artificial intelligence, we have successfully developed a robust system that can accurately identify various tomato leaf diseases, offering farmers the advantage of early detection and timely intervention. This innovation not only has the potential to bolster crop yield and minimize losses but also highlights the transformative role of AI in addressing real-world challenges. With its user-friendly Android application interface, our project bridges the gap between technology and agriculture, making it a promising solution for sustainable farming in the future.</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60" y="411061"/>
            <a:ext cx="14630400" cy="8229600"/>
          </a:xfrm>
          <a:prstGeom prst="rect">
            <a:avLst/>
          </a:prstGeom>
          <a:solidFill>
            <a:srgbClr val="F3F3FF">
              <a:alpha val="85000"/>
            </a:srgbClr>
          </a:solidFill>
          <a:ln/>
        </p:spPr>
      </p:sp>
      <p:sp>
        <p:nvSpPr>
          <p:cNvPr id="6" name="Text 2"/>
          <p:cNvSpPr/>
          <p:nvPr/>
        </p:nvSpPr>
        <p:spPr>
          <a:xfrm>
            <a:off x="1350100" y="749856"/>
            <a:ext cx="5332690" cy="833199"/>
          </a:xfrm>
          <a:prstGeom prst="rect">
            <a:avLst/>
          </a:prstGeom>
          <a:noFill/>
          <a:ln/>
        </p:spPr>
        <p:txBody>
          <a:bodyPr wrap="none" rtlCol="0" anchor="t"/>
          <a:lstStyle/>
          <a:p>
            <a:pPr marL="0" indent="0">
              <a:lnSpc>
                <a:spcPts val="6561"/>
              </a:lnSpc>
              <a:buNone/>
            </a:pPr>
            <a:r>
              <a:rPr lang="en-US" sz="5249" b="1" dirty="0">
                <a:solidFill>
                  <a:srgbClr val="00002E"/>
                </a:solidFill>
                <a:latin typeface="Nunito" pitchFamily="34" charset="0"/>
                <a:ea typeface="Nunito" pitchFamily="34" charset="-122"/>
                <a:cs typeface="Nunito" pitchFamily="34" charset="-120"/>
              </a:rPr>
              <a:t>References</a:t>
            </a:r>
            <a:endParaRPr lang="en-US" sz="5249" dirty="0"/>
          </a:p>
        </p:txBody>
      </p:sp>
      <p:sp>
        <p:nvSpPr>
          <p:cNvPr id="7" name="Text 3"/>
          <p:cNvSpPr/>
          <p:nvPr/>
        </p:nvSpPr>
        <p:spPr>
          <a:xfrm>
            <a:off x="2348389" y="3612356"/>
            <a:ext cx="9933503" cy="355402"/>
          </a:xfrm>
          <a:prstGeom prst="rect">
            <a:avLst/>
          </a:prstGeom>
          <a:noFill/>
          <a:ln/>
        </p:spPr>
        <p:txBody>
          <a:bodyPr wrap="none" rtlCol="0" anchor="t"/>
          <a:lstStyle/>
          <a:p>
            <a:pPr marL="0" indent="0">
              <a:lnSpc>
                <a:spcPts val="2799"/>
              </a:lnSpc>
              <a:buNone/>
            </a:pPr>
            <a:endParaRPr lang="en-US" sz="1750" dirty="0"/>
          </a:p>
        </p:txBody>
      </p:sp>
      <p:sp>
        <p:nvSpPr>
          <p:cNvPr id="8" name="Text 4"/>
          <p:cNvSpPr/>
          <p:nvPr/>
        </p:nvSpPr>
        <p:spPr>
          <a:xfrm>
            <a:off x="2348389" y="4217670"/>
            <a:ext cx="9933503" cy="355402"/>
          </a:xfrm>
          <a:prstGeom prst="rect">
            <a:avLst/>
          </a:prstGeom>
          <a:noFill/>
          <a:ln/>
        </p:spPr>
        <p:txBody>
          <a:bodyPr wrap="none" rtlCol="0" anchor="t"/>
          <a:lstStyle/>
          <a:p>
            <a:pPr marL="0" indent="0">
              <a:lnSpc>
                <a:spcPts val="2799"/>
              </a:lnSpc>
              <a:buNone/>
            </a:pPr>
            <a:endParaRPr lang="en-US" sz="1750" dirty="0"/>
          </a:p>
        </p:txBody>
      </p:sp>
      <p:sp>
        <p:nvSpPr>
          <p:cNvPr id="9" name="Text 5"/>
          <p:cNvSpPr/>
          <p:nvPr/>
        </p:nvSpPr>
        <p:spPr>
          <a:xfrm>
            <a:off x="2348389" y="4822984"/>
            <a:ext cx="9933503" cy="355402"/>
          </a:xfrm>
          <a:prstGeom prst="rect">
            <a:avLst/>
          </a:prstGeom>
          <a:noFill/>
          <a:ln/>
        </p:spPr>
        <p:txBody>
          <a:bodyPr wrap="none" rtlCol="0" anchor="t"/>
          <a:lstStyle/>
          <a:p>
            <a:pPr marL="0" indent="0">
              <a:lnSpc>
                <a:spcPts val="2799"/>
              </a:lnSpc>
              <a:buNone/>
            </a:pPr>
            <a:endParaRPr lang="en-US" sz="1750" dirty="0"/>
          </a:p>
        </p:txBody>
      </p:sp>
      <p:sp>
        <p:nvSpPr>
          <p:cNvPr id="10" name="Text 6"/>
          <p:cNvSpPr/>
          <p:nvPr/>
        </p:nvSpPr>
        <p:spPr>
          <a:xfrm>
            <a:off x="2348389" y="5428298"/>
            <a:ext cx="9933503" cy="355402"/>
          </a:xfrm>
          <a:prstGeom prst="rect">
            <a:avLst/>
          </a:prstGeom>
          <a:noFill/>
          <a:ln/>
        </p:spPr>
        <p:txBody>
          <a:bodyPr wrap="none" rtlCol="0" anchor="t"/>
          <a:lstStyle/>
          <a:p>
            <a:pPr marL="0" indent="0">
              <a:lnSpc>
                <a:spcPts val="2799"/>
              </a:lnSpc>
              <a:buNone/>
            </a:pPr>
            <a:endParaRPr lang="en-US" sz="1750" dirty="0"/>
          </a:p>
        </p:txBody>
      </p:sp>
      <p:sp>
        <p:nvSpPr>
          <p:cNvPr id="13" name="TextBox 12"/>
          <p:cNvSpPr txBox="1"/>
          <p:nvPr/>
        </p:nvSpPr>
        <p:spPr>
          <a:xfrm>
            <a:off x="771787" y="2243383"/>
            <a:ext cx="12763169" cy="5078313"/>
          </a:xfrm>
          <a:prstGeom prst="rect">
            <a:avLst/>
          </a:prstGeom>
          <a:noFill/>
        </p:spPr>
        <p:txBody>
          <a:bodyPr wrap="square" rtlCol="0">
            <a:spAutoFit/>
          </a:bodyPr>
          <a:lstStyle/>
          <a:p>
            <a:r>
              <a:rPr lang="en-US" dirty="0"/>
              <a:t>Fujita, E., Kawasaki, Y., </a:t>
            </a:r>
            <a:r>
              <a:rPr lang="en-US" dirty="0" err="1"/>
              <a:t>Uga</a:t>
            </a:r>
            <a:r>
              <a:rPr lang="en-US" dirty="0"/>
              <a:t>, H., </a:t>
            </a:r>
            <a:r>
              <a:rPr lang="en-US" dirty="0" err="1"/>
              <a:t>Kagiwada</a:t>
            </a:r>
            <a:r>
              <a:rPr lang="en-US" dirty="0"/>
              <a:t>, S., </a:t>
            </a:r>
            <a:r>
              <a:rPr lang="en-US" dirty="0" err="1"/>
              <a:t>Iyatomi</a:t>
            </a:r>
            <a:r>
              <a:rPr lang="en-US" dirty="0"/>
              <a:t>, H., 2016. Basic investigation on a robust and practical plant diagnostic system, in: 2016 15th IEEE International Conference on Machine Learning and Applications (ICMLA), IEEE. pp. 989–992. </a:t>
            </a:r>
          </a:p>
          <a:p>
            <a:r>
              <a:rPr lang="en-US" dirty="0"/>
              <a:t> </a:t>
            </a:r>
          </a:p>
          <a:p>
            <a:r>
              <a:rPr lang="en-US" dirty="0"/>
              <a:t> Howard, A.G., Zhu, M., Chen, B., </a:t>
            </a:r>
            <a:r>
              <a:rPr lang="en-US" dirty="0" err="1"/>
              <a:t>Kalenichenko</a:t>
            </a:r>
            <a:r>
              <a:rPr lang="en-US" dirty="0"/>
              <a:t>, D., Wang, W., </a:t>
            </a:r>
            <a:r>
              <a:rPr lang="en-US" dirty="0" err="1"/>
              <a:t>Weyand</a:t>
            </a:r>
            <a:r>
              <a:rPr lang="en-US" dirty="0"/>
              <a:t>, T., </a:t>
            </a:r>
            <a:r>
              <a:rPr lang="en-US" dirty="0" err="1"/>
              <a:t>Andreetto</a:t>
            </a:r>
            <a:r>
              <a:rPr lang="en-US" dirty="0"/>
              <a:t>, M., Adam, H., 2017. </a:t>
            </a:r>
            <a:r>
              <a:rPr lang="en-US" dirty="0" err="1"/>
              <a:t>Mobilenets</a:t>
            </a:r>
            <a:r>
              <a:rPr lang="en-US" dirty="0"/>
              <a:t>: Efficient convolutional neural networks for mobile vision applications. </a:t>
            </a:r>
            <a:r>
              <a:rPr lang="en-US" dirty="0" err="1"/>
              <a:t>arXiv</a:t>
            </a:r>
            <a:r>
              <a:rPr lang="en-US" dirty="0"/>
              <a:t> preprint arXiv:1704.04861 . </a:t>
            </a:r>
          </a:p>
          <a:p>
            <a:r>
              <a:rPr lang="en-US" dirty="0"/>
              <a:t> </a:t>
            </a:r>
          </a:p>
          <a:p>
            <a:r>
              <a:rPr lang="en-US" dirty="0"/>
              <a:t>Huang, G., Liu, Z., Van Der </a:t>
            </a:r>
            <a:r>
              <a:rPr lang="en-US" dirty="0" err="1"/>
              <a:t>Maaten</a:t>
            </a:r>
            <a:r>
              <a:rPr lang="en-US" dirty="0"/>
              <a:t>, L., Weinberger, K.Q., 2017. Densely connected convolutional networks, in: Proceedings of the IEEE conference on computer vision and pattern recognition, pp. 4700–4708. </a:t>
            </a:r>
          </a:p>
          <a:p>
            <a:r>
              <a:rPr lang="en-US" dirty="0"/>
              <a:t> </a:t>
            </a:r>
          </a:p>
          <a:p>
            <a:r>
              <a:rPr lang="en-US" dirty="0" err="1"/>
              <a:t>Jia</a:t>
            </a:r>
            <a:r>
              <a:rPr lang="en-US" dirty="0"/>
              <a:t>, Y., </a:t>
            </a:r>
            <a:r>
              <a:rPr lang="en-US" dirty="0" err="1"/>
              <a:t>Shelhamer</a:t>
            </a:r>
            <a:r>
              <a:rPr lang="en-US" dirty="0"/>
              <a:t>, E., Donahue, J., </a:t>
            </a:r>
            <a:r>
              <a:rPr lang="en-US" dirty="0" err="1"/>
              <a:t>Karayev</a:t>
            </a:r>
            <a:r>
              <a:rPr lang="en-US" dirty="0"/>
              <a:t>, S., Long, J., </a:t>
            </a:r>
            <a:r>
              <a:rPr lang="en-US" dirty="0" err="1"/>
              <a:t>Girshick</a:t>
            </a:r>
            <a:r>
              <a:rPr lang="en-US" dirty="0"/>
              <a:t>, R., </a:t>
            </a:r>
            <a:r>
              <a:rPr lang="en-US" dirty="0" err="1"/>
              <a:t>Guadarrama</a:t>
            </a:r>
            <a:r>
              <a:rPr lang="en-US" dirty="0"/>
              <a:t>, S., Darrell, T., 2014. </a:t>
            </a:r>
          </a:p>
          <a:p>
            <a:r>
              <a:rPr lang="en-US" dirty="0" err="1"/>
              <a:t>Caffe</a:t>
            </a:r>
            <a:r>
              <a:rPr lang="en-US" dirty="0"/>
              <a:t>: Convolutional architecture for fast feature embedding, in: Proceedings of the 22nd ACM international conference on Multimedia, ACM. pp. 675–678.</a:t>
            </a:r>
          </a:p>
          <a:p>
            <a:r>
              <a:rPr lang="en-US" dirty="0"/>
              <a:t> </a:t>
            </a:r>
          </a:p>
          <a:p>
            <a:r>
              <a:rPr lang="en-US" dirty="0"/>
              <a:t>  Kawasaki, Y., </a:t>
            </a:r>
            <a:r>
              <a:rPr lang="en-US" dirty="0" err="1"/>
              <a:t>Uga</a:t>
            </a:r>
            <a:r>
              <a:rPr lang="en-US" dirty="0"/>
              <a:t>, H., </a:t>
            </a:r>
            <a:r>
              <a:rPr lang="en-US" dirty="0" err="1"/>
              <a:t>Kagiwada</a:t>
            </a:r>
            <a:r>
              <a:rPr lang="en-US" dirty="0"/>
              <a:t>, S., </a:t>
            </a:r>
            <a:r>
              <a:rPr lang="en-US" dirty="0" err="1"/>
              <a:t>Iyatomi</a:t>
            </a:r>
            <a:r>
              <a:rPr lang="en-US" dirty="0"/>
              <a:t>, H., 2015. Basic study of automated diagnosis of viral plant diseases using convolutional neural networks, in: International Symposium on Visual Computing, Springer. pp. 638–645.</a:t>
            </a:r>
          </a:p>
          <a:p>
            <a:r>
              <a:rPr lang="en-US" dirty="0"/>
              <a:t> </a:t>
            </a:r>
            <a:r>
              <a:rPr lang="en-US" dirty="0" err="1"/>
              <a:t>Krizhevsky</a:t>
            </a:r>
            <a:r>
              <a:rPr lang="en-US" dirty="0"/>
              <a:t>, A., </a:t>
            </a:r>
            <a:r>
              <a:rPr lang="en-US" dirty="0" err="1"/>
              <a:t>Sutskever</a:t>
            </a:r>
            <a:r>
              <a:rPr lang="en-US" dirty="0"/>
              <a:t>, I., Hinton, G.E., 2012. </a:t>
            </a:r>
            <a:r>
              <a:rPr lang="en-US" dirty="0" err="1"/>
              <a:t>Imagenet</a:t>
            </a:r>
            <a:r>
              <a:rPr lang="en-US" dirty="0"/>
              <a:t> classification with deep convolutional neural networks, in: Advances in neural information processing systems, pp. 1097–1105.</a:t>
            </a:r>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3767614"/>
            <a:ext cx="4443889"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THANK YOU</a:t>
            </a:r>
            <a:endParaRPr lang="en-US" sz="437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76836"/>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833199" y="1699022"/>
            <a:ext cx="4443889"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Introduction</a:t>
            </a:r>
            <a:endParaRPr lang="en-US" sz="4374" dirty="0"/>
          </a:p>
        </p:txBody>
      </p:sp>
      <p:sp>
        <p:nvSpPr>
          <p:cNvPr id="5" name="Text 2"/>
          <p:cNvSpPr/>
          <p:nvPr/>
        </p:nvSpPr>
        <p:spPr>
          <a:xfrm>
            <a:off x="833199" y="2726649"/>
            <a:ext cx="7477601" cy="4596939"/>
          </a:xfrm>
          <a:prstGeom prst="rect">
            <a:avLst/>
          </a:prstGeom>
          <a:noFill/>
          <a:ln/>
        </p:spPr>
        <p:txBody>
          <a:bodyPr wrap="square" rtlCol="0" anchor="t"/>
          <a:lstStyle/>
          <a:p>
            <a:pPr>
              <a:lnSpc>
                <a:spcPts val="2799"/>
              </a:lnSpc>
            </a:pPr>
            <a:endParaRPr lang="en-US" dirty="0"/>
          </a:p>
          <a:p>
            <a:pPr>
              <a:lnSpc>
                <a:spcPts val="2799"/>
              </a:lnSpc>
            </a:pPr>
            <a:r>
              <a:rPr lang="en-US" dirty="0" smtClean="0"/>
              <a:t>Welcome </a:t>
            </a:r>
            <a:r>
              <a:rPr lang="en-US" dirty="0"/>
              <a:t>to the presentation on 'Tomato Leaf Detection Using Transfer Learning in </a:t>
            </a:r>
            <a:r>
              <a:rPr lang="en-US" dirty="0" err="1"/>
              <a:t>TensorFlow's</a:t>
            </a:r>
            <a:r>
              <a:rPr lang="en-US" dirty="0"/>
              <a:t> Convolutional Neural Networks.' Within this project, we've tapped into the realms of artificial intelligence and deep learning to confront a pivotal issue in agriculture – the detection of tomato leaf diseases. Utilizing the power of Transfer Learning in </a:t>
            </a:r>
            <a:r>
              <a:rPr lang="en-US" dirty="0" err="1"/>
              <a:t>TensorFlow's</a:t>
            </a:r>
            <a:r>
              <a:rPr lang="en-US" dirty="0"/>
              <a:t> Convolutional Neural Networks (CNN), we've established a robust system proficient in identifying prevalent tomato leaf diseases. This groundbreaking innovation holds the promise of transforming agricultural practices by enabling early disease detection, facilitating timely interventions, and ultimately augmenting crop yield. I'm excited to delve into the methodology, tools, results, and the profound significance of this project in tomorrow's presentation</a:t>
            </a:r>
            <a:r>
              <a:rPr lang="en-US" dirty="0" smtClean="0"/>
              <a:t>.</a:t>
            </a:r>
            <a:endParaRPr lang="en-US" sz="1750" dirty="0"/>
          </a:p>
        </p:txBody>
      </p:sp>
      <p:sp>
        <p:nvSpPr>
          <p:cNvPr id="6" name="Text 3"/>
          <p:cNvSpPr/>
          <p:nvPr/>
        </p:nvSpPr>
        <p:spPr>
          <a:xfrm>
            <a:off x="833199" y="6175177"/>
            <a:ext cx="7477601" cy="355402"/>
          </a:xfrm>
          <a:prstGeom prst="rect">
            <a:avLst/>
          </a:prstGeom>
          <a:noFill/>
          <a:ln/>
        </p:spPr>
        <p:txBody>
          <a:bodyPr wrap="none" rtlCol="0" anchor="t"/>
          <a:lstStyle/>
          <a:p>
            <a:pPr marL="0" indent="0">
              <a:lnSpc>
                <a:spcPts val="2799"/>
              </a:lnSpc>
              <a:buNone/>
            </a:pPr>
            <a:endParaRPr lang="en-US" sz="1750" dirty="0"/>
          </a:p>
        </p:txBody>
      </p:sp>
      <p:pic>
        <p:nvPicPr>
          <p:cNvPr id="7"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8069" y="-27791"/>
            <a:ext cx="14686537" cy="8285182"/>
          </a:xfrm>
          <a:prstGeom prst="rect">
            <a:avLst/>
          </a:prstGeom>
        </p:spPr>
      </p:pic>
      <p:sp>
        <p:nvSpPr>
          <p:cNvPr id="3" name="TextBox 2"/>
          <p:cNvSpPr txBox="1"/>
          <p:nvPr/>
        </p:nvSpPr>
        <p:spPr>
          <a:xfrm>
            <a:off x="562063" y="2206305"/>
            <a:ext cx="14311618" cy="5078313"/>
          </a:xfrm>
          <a:prstGeom prst="rect">
            <a:avLst/>
          </a:prstGeom>
          <a:noFill/>
        </p:spPr>
        <p:txBody>
          <a:bodyPr wrap="square" rtlCol="0">
            <a:spAutoFit/>
          </a:bodyPr>
          <a:lstStyle/>
          <a:p>
            <a:r>
              <a:rPr lang="en-US" dirty="0"/>
              <a:t>Android Studio is a robust and widely utilized Integrated Development Environment (IDE) tailored for Android app development. It serves as a versatile platform for creating, testing, and deploying mobile applications on the Android operating system. Developed by Google and </a:t>
            </a:r>
            <a:r>
              <a:rPr lang="en-US" dirty="0" err="1"/>
              <a:t>JetBrains</a:t>
            </a:r>
            <a:r>
              <a:rPr lang="en-US" dirty="0"/>
              <a:t>, Android Studio offers a comprehensive suite of tools and features that streamline the entire app development process.</a:t>
            </a:r>
          </a:p>
          <a:p>
            <a:r>
              <a:rPr lang="en-US" dirty="0"/>
              <a:t> </a:t>
            </a:r>
          </a:p>
          <a:p>
            <a:r>
              <a:rPr lang="en-US" b="1" dirty="0"/>
              <a:t>User-Friendly Development:</a:t>
            </a:r>
            <a:r>
              <a:rPr lang="en-US" dirty="0"/>
              <a:t> Android Studio is renowned for its user-friendly interface and intuitive design, making it accessible to both novice and experienced developers. It provides a rich set of templates, code completion, and debugging tools that enhance productivity and reduce development time.</a:t>
            </a:r>
          </a:p>
          <a:p>
            <a:r>
              <a:rPr lang="en-US" dirty="0"/>
              <a:t> </a:t>
            </a:r>
          </a:p>
          <a:p>
            <a:r>
              <a:rPr lang="en-US" b="1" dirty="0"/>
              <a:t>Compatibility and Integration:</a:t>
            </a:r>
            <a:r>
              <a:rPr lang="en-US" dirty="0"/>
              <a:t> The IDE seamlessly integrates with the Android ecosystem, supporting the latest Android SDKs, libraries, and APIs. It also enables integration with external tools and technologies, facilitating the incorporation of machine learning models, like </a:t>
            </a:r>
            <a:r>
              <a:rPr lang="en-US" dirty="0" err="1"/>
              <a:t>TensorFlow</a:t>
            </a:r>
            <a:r>
              <a:rPr lang="en-US" dirty="0"/>
              <a:t> Lite (</a:t>
            </a:r>
            <a:r>
              <a:rPr lang="en-US" dirty="0" err="1"/>
              <a:t>TFLite</a:t>
            </a:r>
            <a:r>
              <a:rPr lang="en-US" dirty="0"/>
              <a:t>), for advanced functionalities in Android applications.</a:t>
            </a:r>
          </a:p>
          <a:p>
            <a:r>
              <a:rPr lang="en-US" b="1" dirty="0"/>
              <a:t> </a:t>
            </a:r>
            <a:endParaRPr lang="en-US" dirty="0"/>
          </a:p>
          <a:p>
            <a:r>
              <a:rPr lang="en-US" b="1" dirty="0"/>
              <a:t>Deployment and Distribution:</a:t>
            </a:r>
            <a:r>
              <a:rPr lang="en-US" dirty="0"/>
              <a:t> Android Studio simplifies the deployment and distribution of Android apps. Developers can build APKs (Android Package files) and distribute them through various channels, such as Google Play Store or direct installations, ensuring broad accessibility to users.</a:t>
            </a:r>
          </a:p>
          <a:p>
            <a:r>
              <a:rPr lang="en-US" dirty="0"/>
              <a:t> </a:t>
            </a:r>
          </a:p>
          <a:p>
            <a:r>
              <a:rPr lang="en-US" b="1" dirty="0"/>
              <a:t>Real-time Testing:</a:t>
            </a:r>
            <a:r>
              <a:rPr lang="en-US" dirty="0"/>
              <a:t> Android Studio provides an integrated emulator for testing apps across different Android device configurations. This allows developers to ensure app compatibility and performance across a wide range of devices and screen sizes.</a:t>
            </a:r>
          </a:p>
          <a:p>
            <a:endParaRPr lang="en-US" dirty="0"/>
          </a:p>
        </p:txBody>
      </p:sp>
      <p:sp>
        <p:nvSpPr>
          <p:cNvPr id="4" name="TextBox 3"/>
          <p:cNvSpPr txBox="1"/>
          <p:nvPr/>
        </p:nvSpPr>
        <p:spPr>
          <a:xfrm>
            <a:off x="763398" y="763398"/>
            <a:ext cx="7583648" cy="584775"/>
          </a:xfrm>
          <a:prstGeom prst="rect">
            <a:avLst/>
          </a:prstGeom>
          <a:noFill/>
        </p:spPr>
        <p:txBody>
          <a:bodyPr wrap="square" rtlCol="0">
            <a:spAutoFit/>
          </a:bodyPr>
          <a:lstStyle/>
          <a:p>
            <a:r>
              <a:rPr lang="en-US" sz="3200" dirty="0" smtClean="0"/>
              <a:t>Software Tools Used</a:t>
            </a:r>
            <a:endParaRPr lang="en-US" sz="3200" dirty="0"/>
          </a:p>
        </p:txBody>
      </p:sp>
    </p:spTree>
    <p:extLst>
      <p:ext uri="{BB962C8B-B14F-4D97-AF65-F5344CB8AC3E}">
        <p14:creationId xmlns:p14="http://schemas.microsoft.com/office/powerpoint/2010/main" val="2687269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2279"/>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821593" y="159822"/>
            <a:ext cx="4443889" cy="694373"/>
          </a:xfrm>
          <a:prstGeom prst="rect">
            <a:avLst/>
          </a:prstGeom>
          <a:noFill/>
          <a:ln/>
        </p:spPr>
        <p:txBody>
          <a:bodyPr wrap="none" rtlCol="0" anchor="t"/>
          <a:lstStyle/>
          <a:p>
            <a:pPr marL="0" indent="0">
              <a:lnSpc>
                <a:spcPts val="5468"/>
              </a:lnSpc>
              <a:buNone/>
            </a:pPr>
            <a:r>
              <a:rPr lang="en-US" sz="4374" b="1" dirty="0" smtClean="0">
                <a:solidFill>
                  <a:srgbClr val="00002E"/>
                </a:solidFill>
                <a:latin typeface="Nunito" pitchFamily="34" charset="0"/>
                <a:ea typeface="Nunito" pitchFamily="34" charset="-122"/>
                <a:cs typeface="Nunito" pitchFamily="34" charset="-120"/>
              </a:rPr>
              <a:t>Usage </a:t>
            </a:r>
            <a:r>
              <a:rPr lang="en-US" sz="4374" b="1" dirty="0">
                <a:solidFill>
                  <a:srgbClr val="00002E"/>
                </a:solidFill>
                <a:latin typeface="Nunito" pitchFamily="34" charset="0"/>
                <a:ea typeface="Nunito" pitchFamily="34" charset="-122"/>
                <a:cs typeface="Nunito" pitchFamily="34" charset="-120"/>
              </a:rPr>
              <a:t>of Tool</a:t>
            </a:r>
            <a:endParaRPr lang="en-US" sz="4374" dirty="0"/>
          </a:p>
        </p:txBody>
      </p:sp>
      <p:sp>
        <p:nvSpPr>
          <p:cNvPr id="5" name="Text 2"/>
          <p:cNvSpPr/>
          <p:nvPr/>
        </p:nvSpPr>
        <p:spPr>
          <a:xfrm>
            <a:off x="2348389" y="2993112"/>
            <a:ext cx="9933503" cy="355402"/>
          </a:xfrm>
          <a:prstGeom prst="rect">
            <a:avLst/>
          </a:prstGeom>
          <a:noFill/>
          <a:ln/>
        </p:spPr>
        <p:txBody>
          <a:bodyPr wrap="none" rtlCol="0" anchor="t"/>
          <a:lstStyle/>
          <a:p>
            <a:pPr marL="0" indent="0">
              <a:lnSpc>
                <a:spcPts val="2799"/>
              </a:lnSpc>
              <a:buNone/>
            </a:pPr>
            <a:endParaRPr lang="en-US" sz="1750" dirty="0"/>
          </a:p>
        </p:txBody>
      </p:sp>
      <p:sp>
        <p:nvSpPr>
          <p:cNvPr id="6" name="Text 3"/>
          <p:cNvSpPr/>
          <p:nvPr/>
        </p:nvSpPr>
        <p:spPr>
          <a:xfrm>
            <a:off x="2348389" y="3598426"/>
            <a:ext cx="9933503" cy="355402"/>
          </a:xfrm>
          <a:prstGeom prst="rect">
            <a:avLst/>
          </a:prstGeom>
          <a:noFill/>
          <a:ln/>
        </p:spPr>
        <p:txBody>
          <a:bodyPr wrap="none" rtlCol="0" anchor="t"/>
          <a:lstStyle/>
          <a:p>
            <a:pPr marL="0" indent="0">
              <a:lnSpc>
                <a:spcPts val="2799"/>
              </a:lnSpc>
              <a:buNone/>
            </a:pPr>
            <a:endParaRPr lang="en-US" sz="1750" dirty="0"/>
          </a:p>
        </p:txBody>
      </p:sp>
      <p:sp>
        <p:nvSpPr>
          <p:cNvPr id="7" name="Text 4"/>
          <p:cNvSpPr/>
          <p:nvPr/>
        </p:nvSpPr>
        <p:spPr>
          <a:xfrm>
            <a:off x="2348389" y="4203740"/>
            <a:ext cx="9933503" cy="355402"/>
          </a:xfrm>
          <a:prstGeom prst="rect">
            <a:avLst/>
          </a:prstGeom>
          <a:noFill/>
          <a:ln/>
        </p:spPr>
        <p:txBody>
          <a:bodyPr wrap="none" rtlCol="0" anchor="t"/>
          <a:lstStyle/>
          <a:p>
            <a:pPr marL="0" indent="0">
              <a:lnSpc>
                <a:spcPts val="2799"/>
              </a:lnSpc>
              <a:buNone/>
            </a:pPr>
            <a:endParaRPr lang="en-US" sz="1750" dirty="0"/>
          </a:p>
        </p:txBody>
      </p:sp>
      <p:sp>
        <p:nvSpPr>
          <p:cNvPr id="8" name="Text 5"/>
          <p:cNvSpPr/>
          <p:nvPr/>
        </p:nvSpPr>
        <p:spPr>
          <a:xfrm>
            <a:off x="2348389" y="4809053"/>
            <a:ext cx="9933503" cy="355402"/>
          </a:xfrm>
          <a:prstGeom prst="rect">
            <a:avLst/>
          </a:prstGeom>
          <a:noFill/>
          <a:ln/>
        </p:spPr>
        <p:txBody>
          <a:bodyPr wrap="none" rtlCol="0" anchor="t"/>
          <a:lstStyle/>
          <a:p>
            <a:pPr marL="0" indent="0">
              <a:lnSpc>
                <a:spcPts val="2799"/>
              </a:lnSpc>
              <a:buNone/>
            </a:pPr>
            <a:endParaRPr lang="en-US" sz="1750" dirty="0"/>
          </a:p>
        </p:txBody>
      </p:sp>
      <p:sp>
        <p:nvSpPr>
          <p:cNvPr id="9" name="Text 6"/>
          <p:cNvSpPr/>
          <p:nvPr/>
        </p:nvSpPr>
        <p:spPr>
          <a:xfrm>
            <a:off x="2348389" y="5414367"/>
            <a:ext cx="9933503" cy="355402"/>
          </a:xfrm>
          <a:prstGeom prst="rect">
            <a:avLst/>
          </a:prstGeom>
          <a:noFill/>
          <a:ln/>
        </p:spPr>
        <p:txBody>
          <a:bodyPr wrap="none" rtlCol="0" anchor="t"/>
          <a:lstStyle/>
          <a:p>
            <a:pPr marL="0" indent="0">
              <a:lnSpc>
                <a:spcPts val="2799"/>
              </a:lnSpc>
              <a:buNone/>
            </a:pPr>
            <a:endParaRPr lang="en-US" sz="1750" dirty="0"/>
          </a:p>
        </p:txBody>
      </p:sp>
      <p:sp>
        <p:nvSpPr>
          <p:cNvPr id="10" name="Text 7"/>
          <p:cNvSpPr/>
          <p:nvPr/>
        </p:nvSpPr>
        <p:spPr>
          <a:xfrm>
            <a:off x="2348389" y="6019681"/>
            <a:ext cx="9933503" cy="355402"/>
          </a:xfrm>
          <a:prstGeom prst="rect">
            <a:avLst/>
          </a:prstGeom>
          <a:noFill/>
          <a:ln/>
        </p:spPr>
        <p:txBody>
          <a:bodyPr wrap="none" rtlCol="0" anchor="t"/>
          <a:lstStyle/>
          <a:p>
            <a:pPr marL="0" indent="0">
              <a:lnSpc>
                <a:spcPts val="2799"/>
              </a:lnSpc>
              <a:buNone/>
            </a:pPr>
            <a:endParaRPr lang="en-US" sz="1750" dirty="0"/>
          </a:p>
        </p:txBody>
      </p:sp>
      <p:sp>
        <p:nvSpPr>
          <p:cNvPr id="12" name="TextBox 11"/>
          <p:cNvSpPr txBox="1"/>
          <p:nvPr/>
        </p:nvSpPr>
        <p:spPr>
          <a:xfrm>
            <a:off x="544756" y="1264104"/>
            <a:ext cx="12315038" cy="7017306"/>
          </a:xfrm>
          <a:prstGeom prst="rect">
            <a:avLst/>
          </a:prstGeom>
          <a:noFill/>
        </p:spPr>
        <p:txBody>
          <a:bodyPr wrap="square" rtlCol="0">
            <a:spAutoFit/>
          </a:bodyPr>
          <a:lstStyle/>
          <a:p>
            <a:r>
              <a:rPr lang="en-US" b="1" dirty="0" err="1" smtClean="0"/>
              <a:t>Tensorflow</a:t>
            </a:r>
            <a:r>
              <a:rPr lang="en-US" b="1" dirty="0" smtClean="0"/>
              <a:t>:</a:t>
            </a:r>
            <a:endParaRPr lang="en-US" dirty="0" smtClean="0"/>
          </a:p>
          <a:p>
            <a:pPr lvl="1"/>
            <a:r>
              <a:rPr lang="en-US" dirty="0" err="1"/>
              <a:t>TensorFlow</a:t>
            </a:r>
            <a:r>
              <a:rPr lang="en-US" dirty="0"/>
              <a:t>, a robust deep learning framework, laid the groundwork for our disease detection model. Its structured framework and computational graph facilitated effective training and extensive customization, making it an ideal choice for our project.</a:t>
            </a:r>
            <a:endParaRPr lang="en-US" b="1" dirty="0" smtClean="0"/>
          </a:p>
          <a:p>
            <a:r>
              <a:rPr lang="en-US" b="1" dirty="0" smtClean="0"/>
              <a:t>VGG-16:</a:t>
            </a:r>
          </a:p>
          <a:p>
            <a:pPr lvl="1"/>
            <a:r>
              <a:rPr lang="en-US" dirty="0"/>
              <a:t>VGG-16, a pre-trained CNN architecture, served as our feature extractor through transfer learning.</a:t>
            </a:r>
          </a:p>
          <a:p>
            <a:pPr lvl="1"/>
            <a:r>
              <a:rPr lang="en-US" dirty="0"/>
              <a:t>Its deep layers and effective feature representation improved disease classification accuracy.</a:t>
            </a:r>
          </a:p>
          <a:p>
            <a:endParaRPr lang="en-US" b="1" dirty="0" smtClean="0"/>
          </a:p>
          <a:p>
            <a:r>
              <a:rPr lang="en-US" b="1" dirty="0" smtClean="0"/>
              <a:t>Inception v3:</a:t>
            </a:r>
          </a:p>
          <a:p>
            <a:pPr lvl="1"/>
            <a:r>
              <a:rPr lang="en-US" dirty="0" smtClean="0"/>
              <a:t>Inception V3, a pre-trained CNN architecture, was utilized as our feature extractor via transfer learning. Its sophisticated architecture and diverse convolutional layers significantly enhanced the accuracy of disease classification by offering effective feature representations.</a:t>
            </a:r>
            <a:endParaRPr lang="en-US" b="1" dirty="0" smtClean="0"/>
          </a:p>
          <a:p>
            <a:r>
              <a:rPr lang="en-US" b="1" dirty="0" err="1" smtClean="0"/>
              <a:t>Resnet</a:t>
            </a:r>
            <a:r>
              <a:rPr lang="en-US" b="1" dirty="0" smtClean="0"/>
              <a:t> 50:</a:t>
            </a:r>
            <a:endParaRPr lang="en-US" dirty="0" smtClean="0"/>
          </a:p>
          <a:p>
            <a:pPr lvl="1"/>
            <a:endParaRPr lang="en-US" dirty="0"/>
          </a:p>
          <a:p>
            <a:pPr lvl="1"/>
            <a:r>
              <a:rPr lang="en-US" dirty="0"/>
              <a:t>ResNet-50, a pre-trained CNN model renowned for its depth and skip connections, was employed as our feature extractor through transfer learning. Its deep-layer architecture and residual connections played a pivotal role in improving the accuracy of disease classification by providing rich and discriminative feature representations.</a:t>
            </a:r>
            <a:endParaRPr lang="en-US" dirty="0" smtClean="0"/>
          </a:p>
          <a:p>
            <a:pPr lvl="1" algn="just"/>
            <a:endParaRPr lang="en-US" dirty="0"/>
          </a:p>
          <a:p>
            <a:r>
              <a:rPr lang="en-US" b="1" dirty="0" smtClean="0"/>
              <a:t>Android </a:t>
            </a:r>
            <a:r>
              <a:rPr lang="en-US" b="1" dirty="0"/>
              <a:t>Studio</a:t>
            </a:r>
            <a:r>
              <a:rPr lang="en-US" b="1" dirty="0" smtClean="0"/>
              <a:t>:</a:t>
            </a:r>
            <a:endParaRPr lang="en-US" dirty="0"/>
          </a:p>
          <a:p>
            <a:pPr lvl="1"/>
            <a:r>
              <a:rPr lang="en-US" dirty="0"/>
              <a:t>Android Studio provided the development environment for creating an intuitive mobile application.</a:t>
            </a:r>
          </a:p>
          <a:p>
            <a:pPr lvl="1"/>
            <a:r>
              <a:rPr lang="en-US" dirty="0"/>
              <a:t>This user-friendly interface enabled real-time disease detection from images of tomato leaves.</a:t>
            </a:r>
          </a:p>
          <a:p>
            <a:r>
              <a:rPr lang="en-US" b="1" dirty="0" err="1"/>
              <a:t>TensorFlow</a:t>
            </a:r>
            <a:r>
              <a:rPr lang="en-US" b="1" dirty="0"/>
              <a:t> Lite:</a:t>
            </a:r>
            <a:endParaRPr lang="en-US" dirty="0"/>
          </a:p>
          <a:p>
            <a:pPr lvl="1"/>
            <a:r>
              <a:rPr lang="en-US" dirty="0" err="1"/>
              <a:t>TensorFlow</a:t>
            </a:r>
            <a:r>
              <a:rPr lang="en-US" dirty="0"/>
              <a:t> Lite was instrumental in efficiently deploying our model on Android devices.</a:t>
            </a:r>
          </a:p>
          <a:p>
            <a:pPr lvl="1"/>
            <a:r>
              <a:rPr lang="en-US" dirty="0"/>
              <a:t>It ensured quick and accurate inference, enhancing the user experience.</a:t>
            </a:r>
          </a:p>
          <a:p>
            <a:r>
              <a:rPr lang="en-US" b="1" dirty="0" smtClean="0"/>
              <a:t> </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2348389" y="943570"/>
            <a:ext cx="4443889"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Methodology</a:t>
            </a:r>
            <a:endParaRPr lang="en-US" sz="4374" dirty="0"/>
          </a:p>
        </p:txBody>
      </p:sp>
      <p:sp>
        <p:nvSpPr>
          <p:cNvPr id="5" name="Shape 2"/>
          <p:cNvSpPr/>
          <p:nvPr/>
        </p:nvSpPr>
        <p:spPr>
          <a:xfrm>
            <a:off x="2348389" y="2082284"/>
            <a:ext cx="4855726" cy="2490788"/>
          </a:xfrm>
          <a:prstGeom prst="roundRect">
            <a:avLst>
              <a:gd name="adj" fmla="val 16058"/>
            </a:avLst>
          </a:prstGeom>
          <a:solidFill>
            <a:srgbClr val="F3F3FF"/>
          </a:solidFill>
          <a:ln w="27742">
            <a:solidFill>
              <a:srgbClr val="2D4DF2"/>
            </a:solidFill>
            <a:prstDash val="solid"/>
          </a:ln>
        </p:spPr>
      </p:sp>
      <p:sp>
        <p:nvSpPr>
          <p:cNvPr id="6" name="Text 3"/>
          <p:cNvSpPr/>
          <p:nvPr/>
        </p:nvSpPr>
        <p:spPr>
          <a:xfrm>
            <a:off x="2598301" y="2332196"/>
            <a:ext cx="2221944" cy="347186"/>
          </a:xfrm>
          <a:prstGeom prst="rect">
            <a:avLst/>
          </a:prstGeom>
          <a:noFill/>
          <a:ln/>
        </p:spPr>
        <p:txBody>
          <a:bodyPr wrap="non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Approach</a:t>
            </a:r>
            <a:endParaRPr lang="en-US" sz="2187" dirty="0"/>
          </a:p>
        </p:txBody>
      </p:sp>
      <p:sp>
        <p:nvSpPr>
          <p:cNvPr id="7" name="Text 4"/>
          <p:cNvSpPr/>
          <p:nvPr/>
        </p:nvSpPr>
        <p:spPr>
          <a:xfrm>
            <a:off x="2598301" y="2901553"/>
            <a:ext cx="4355902"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We will employ state-of-the-art PyTorch neural networks to analyze tomato leaf images and detect any diseases or abnormalities.</a:t>
            </a:r>
            <a:endParaRPr lang="en-US" sz="1750" dirty="0"/>
          </a:p>
        </p:txBody>
      </p:sp>
      <p:sp>
        <p:nvSpPr>
          <p:cNvPr id="8" name="Shape 5"/>
          <p:cNvSpPr/>
          <p:nvPr/>
        </p:nvSpPr>
        <p:spPr>
          <a:xfrm>
            <a:off x="7426285" y="2082284"/>
            <a:ext cx="4855726" cy="2490788"/>
          </a:xfrm>
          <a:prstGeom prst="roundRect">
            <a:avLst>
              <a:gd name="adj" fmla="val 16058"/>
            </a:avLst>
          </a:prstGeom>
          <a:solidFill>
            <a:srgbClr val="F3F3FF"/>
          </a:solidFill>
          <a:ln w="27742">
            <a:solidFill>
              <a:srgbClr val="015F98"/>
            </a:solidFill>
            <a:prstDash val="solid"/>
          </a:ln>
        </p:spPr>
      </p:sp>
      <p:sp>
        <p:nvSpPr>
          <p:cNvPr id="9" name="Text 6"/>
          <p:cNvSpPr/>
          <p:nvPr/>
        </p:nvSpPr>
        <p:spPr>
          <a:xfrm>
            <a:off x="7676198" y="2332196"/>
            <a:ext cx="2221944" cy="347186"/>
          </a:xfrm>
          <a:prstGeom prst="rect">
            <a:avLst/>
          </a:prstGeom>
          <a:noFill/>
          <a:ln/>
        </p:spPr>
        <p:txBody>
          <a:bodyPr wrap="none" rtlCol="0" anchor="t"/>
          <a:lstStyle/>
          <a:p>
            <a:pPr marL="0" indent="0">
              <a:lnSpc>
                <a:spcPts val="2734"/>
              </a:lnSpc>
              <a:buNone/>
            </a:pPr>
            <a:r>
              <a:rPr lang="en-US" sz="2187" b="1" dirty="0">
                <a:solidFill>
                  <a:srgbClr val="015F98"/>
                </a:solidFill>
                <a:latin typeface="Nunito" pitchFamily="34" charset="0"/>
                <a:ea typeface="Nunito" pitchFamily="34" charset="-122"/>
                <a:cs typeface="Nunito" pitchFamily="34" charset="-120"/>
              </a:rPr>
              <a:t>Software Tools</a:t>
            </a:r>
            <a:endParaRPr lang="en-US" sz="2187" dirty="0"/>
          </a:p>
        </p:txBody>
      </p:sp>
      <p:sp>
        <p:nvSpPr>
          <p:cNvPr id="10" name="Text 7"/>
          <p:cNvSpPr/>
          <p:nvPr/>
        </p:nvSpPr>
        <p:spPr>
          <a:xfrm>
            <a:off x="7676198" y="2901553"/>
            <a:ext cx="4355902"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We will utilize PyTorch for training the neural networks and Android Studio for developing an application to execute the leaf detection on mobile devices.</a:t>
            </a:r>
            <a:endParaRPr lang="en-US" sz="1750" dirty="0"/>
          </a:p>
        </p:txBody>
      </p:sp>
      <p:sp>
        <p:nvSpPr>
          <p:cNvPr id="11" name="Shape 8"/>
          <p:cNvSpPr/>
          <p:nvPr/>
        </p:nvSpPr>
        <p:spPr>
          <a:xfrm>
            <a:off x="2348389" y="4795242"/>
            <a:ext cx="4855726" cy="2490788"/>
          </a:xfrm>
          <a:prstGeom prst="roundRect">
            <a:avLst>
              <a:gd name="adj" fmla="val 16058"/>
            </a:avLst>
          </a:prstGeom>
          <a:solidFill>
            <a:srgbClr val="F3F3FF"/>
          </a:solidFill>
          <a:ln w="27742">
            <a:solidFill>
              <a:srgbClr val="AD1F96"/>
            </a:solidFill>
            <a:prstDash val="solid"/>
          </a:ln>
        </p:spPr>
      </p:sp>
      <p:sp>
        <p:nvSpPr>
          <p:cNvPr id="12" name="Text 9"/>
          <p:cNvSpPr/>
          <p:nvPr/>
        </p:nvSpPr>
        <p:spPr>
          <a:xfrm>
            <a:off x="2598301" y="5045154"/>
            <a:ext cx="2773680" cy="347186"/>
          </a:xfrm>
          <a:prstGeom prst="rect">
            <a:avLst/>
          </a:prstGeom>
          <a:noFill/>
          <a:ln/>
        </p:spPr>
        <p:txBody>
          <a:bodyPr wrap="none" rtlCol="0" anchor="t"/>
          <a:lstStyle/>
          <a:p>
            <a:pPr marL="0" indent="0">
              <a:lnSpc>
                <a:spcPts val="2734"/>
              </a:lnSpc>
              <a:buNone/>
            </a:pPr>
            <a:r>
              <a:rPr lang="en-US" sz="2187" b="1" dirty="0">
                <a:solidFill>
                  <a:srgbClr val="AD1F96"/>
                </a:solidFill>
                <a:latin typeface="Nunito" pitchFamily="34" charset="0"/>
                <a:ea typeface="Nunito" pitchFamily="34" charset="-122"/>
                <a:cs typeface="Nunito" pitchFamily="34" charset="-120"/>
              </a:rPr>
              <a:t>Effectiveness of Tools</a:t>
            </a:r>
            <a:endParaRPr lang="en-US" sz="2187" dirty="0"/>
          </a:p>
        </p:txBody>
      </p:sp>
      <p:sp>
        <p:nvSpPr>
          <p:cNvPr id="13" name="Text 10"/>
          <p:cNvSpPr/>
          <p:nvPr/>
        </p:nvSpPr>
        <p:spPr>
          <a:xfrm>
            <a:off x="2598301" y="5614511"/>
            <a:ext cx="4355902" cy="1421606"/>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By harnessing the power of PyTorch and Android Studio, we can achieve accurate and efficient tomato leaf detection, leading to improved crop management.</a:t>
            </a:r>
            <a:endParaRPr lang="en-US" sz="1750" dirty="0"/>
          </a:p>
        </p:txBody>
      </p:sp>
      <p:sp>
        <p:nvSpPr>
          <p:cNvPr id="14" name="Shape 11"/>
          <p:cNvSpPr/>
          <p:nvPr/>
        </p:nvSpPr>
        <p:spPr>
          <a:xfrm>
            <a:off x="7426285" y="4795242"/>
            <a:ext cx="4855726" cy="2490788"/>
          </a:xfrm>
          <a:prstGeom prst="roundRect">
            <a:avLst>
              <a:gd name="adj" fmla="val 16058"/>
            </a:avLst>
          </a:prstGeom>
          <a:solidFill>
            <a:srgbClr val="F3F3FF"/>
          </a:solidFill>
          <a:ln w="27742">
            <a:solidFill>
              <a:srgbClr val="2D4DF2"/>
            </a:solidFill>
            <a:prstDash val="solid"/>
          </a:ln>
        </p:spPr>
      </p:sp>
      <p:sp>
        <p:nvSpPr>
          <p:cNvPr id="15" name="Text 12"/>
          <p:cNvSpPr/>
          <p:nvPr/>
        </p:nvSpPr>
        <p:spPr>
          <a:xfrm>
            <a:off x="7676198" y="5045154"/>
            <a:ext cx="2415540" cy="347186"/>
          </a:xfrm>
          <a:prstGeom prst="rect">
            <a:avLst/>
          </a:prstGeom>
          <a:noFill/>
          <a:ln/>
        </p:spPr>
        <p:txBody>
          <a:bodyPr wrap="non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Literature Findings</a:t>
            </a:r>
            <a:endParaRPr lang="en-US" sz="2187" dirty="0"/>
          </a:p>
        </p:txBody>
      </p:sp>
      <p:sp>
        <p:nvSpPr>
          <p:cNvPr id="16" name="Text 13"/>
          <p:cNvSpPr/>
          <p:nvPr/>
        </p:nvSpPr>
        <p:spPr>
          <a:xfrm>
            <a:off x="7676198" y="5614511"/>
            <a:ext cx="4355902" cy="1066205"/>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We will review relevant scientific research and studies to incorporate the latest advancements and insights into our project.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746091" y="505077"/>
            <a:ext cx="4443889"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Literature Survey</a:t>
            </a:r>
            <a:endParaRPr lang="en-US" sz="4374" dirty="0"/>
          </a:p>
        </p:txBody>
      </p:sp>
      <p:sp>
        <p:nvSpPr>
          <p:cNvPr id="5" name="Text 2"/>
          <p:cNvSpPr/>
          <p:nvPr/>
        </p:nvSpPr>
        <p:spPr>
          <a:xfrm>
            <a:off x="2348389" y="3598426"/>
            <a:ext cx="9933503" cy="355402"/>
          </a:xfrm>
          <a:prstGeom prst="rect">
            <a:avLst/>
          </a:prstGeom>
          <a:noFill/>
          <a:ln/>
        </p:spPr>
        <p:txBody>
          <a:bodyPr wrap="none" rtlCol="0" anchor="t"/>
          <a:lstStyle/>
          <a:p>
            <a:pPr marL="0" indent="0">
              <a:lnSpc>
                <a:spcPts val="2799"/>
              </a:lnSpc>
              <a:buNone/>
            </a:pPr>
            <a:endParaRPr lang="en-US" sz="1750" dirty="0"/>
          </a:p>
        </p:txBody>
      </p:sp>
      <p:sp>
        <p:nvSpPr>
          <p:cNvPr id="6" name="Text 3"/>
          <p:cNvSpPr/>
          <p:nvPr/>
        </p:nvSpPr>
        <p:spPr>
          <a:xfrm>
            <a:off x="2348389" y="4203740"/>
            <a:ext cx="9933503" cy="355402"/>
          </a:xfrm>
          <a:prstGeom prst="rect">
            <a:avLst/>
          </a:prstGeom>
          <a:noFill/>
          <a:ln/>
        </p:spPr>
        <p:txBody>
          <a:bodyPr wrap="none" rtlCol="0" anchor="t"/>
          <a:lstStyle/>
          <a:p>
            <a:pPr marL="0" indent="0">
              <a:lnSpc>
                <a:spcPts val="2799"/>
              </a:lnSpc>
              <a:buNone/>
            </a:pPr>
            <a:endParaRPr lang="en-US" sz="1750" dirty="0"/>
          </a:p>
        </p:txBody>
      </p:sp>
      <p:sp>
        <p:nvSpPr>
          <p:cNvPr id="7" name="Text 4"/>
          <p:cNvSpPr/>
          <p:nvPr/>
        </p:nvSpPr>
        <p:spPr>
          <a:xfrm>
            <a:off x="2348389" y="4809053"/>
            <a:ext cx="9933503" cy="355402"/>
          </a:xfrm>
          <a:prstGeom prst="rect">
            <a:avLst/>
          </a:prstGeom>
          <a:noFill/>
          <a:ln/>
        </p:spPr>
        <p:txBody>
          <a:bodyPr wrap="none" rtlCol="0" anchor="t"/>
          <a:lstStyle/>
          <a:p>
            <a:pPr marL="0" indent="0">
              <a:lnSpc>
                <a:spcPts val="2799"/>
              </a:lnSpc>
              <a:buNone/>
            </a:pPr>
            <a:endParaRPr lang="en-US" sz="1750" dirty="0"/>
          </a:p>
        </p:txBody>
      </p:sp>
      <p:sp>
        <p:nvSpPr>
          <p:cNvPr id="8" name="Text 5"/>
          <p:cNvSpPr/>
          <p:nvPr/>
        </p:nvSpPr>
        <p:spPr>
          <a:xfrm>
            <a:off x="2348389" y="5414367"/>
            <a:ext cx="9933503" cy="355402"/>
          </a:xfrm>
          <a:prstGeom prst="rect">
            <a:avLst/>
          </a:prstGeom>
          <a:noFill/>
          <a:ln/>
        </p:spPr>
        <p:txBody>
          <a:bodyPr wrap="none" rtlCol="0" anchor="t"/>
          <a:lstStyle/>
          <a:p>
            <a:pPr marL="0" indent="0">
              <a:lnSpc>
                <a:spcPts val="2799"/>
              </a:lnSpc>
              <a:buNone/>
            </a:pPr>
            <a:endParaRPr lang="en-US" sz="1750" dirty="0"/>
          </a:p>
        </p:txBody>
      </p:sp>
      <p:sp>
        <p:nvSpPr>
          <p:cNvPr id="12" name="Rectangle 1"/>
          <p:cNvSpPr>
            <a:spLocks noChangeArrowheads="1"/>
          </p:cNvSpPr>
          <p:nvPr/>
        </p:nvSpPr>
        <p:spPr bwMode="auto">
          <a:xfrm>
            <a:off x="5672138" y="1981200"/>
            <a:ext cx="585433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14" name="Table 13"/>
          <p:cNvGraphicFramePr>
            <a:graphicFrameLocks noGrp="1"/>
          </p:cNvGraphicFramePr>
          <p:nvPr>
            <p:extLst>
              <p:ext uri="{D42A27DB-BD31-4B8C-83A1-F6EECF244321}">
                <p14:modId xmlns:p14="http://schemas.microsoft.com/office/powerpoint/2010/main" val="1883166860"/>
              </p:ext>
            </p:extLst>
          </p:nvPr>
        </p:nvGraphicFramePr>
        <p:xfrm>
          <a:off x="1107346" y="1305048"/>
          <a:ext cx="11853644" cy="6468551"/>
        </p:xfrm>
        <a:graphic>
          <a:graphicData uri="http://schemas.openxmlformats.org/drawingml/2006/table">
            <a:tbl>
              <a:tblPr firstRow="1" firstCol="1" bandRow="1">
                <a:tableStyleId>{5C22544A-7EE6-4342-B048-85BDC9FD1C3A}</a:tableStyleId>
              </a:tblPr>
              <a:tblGrid>
                <a:gridCol w="693460">
                  <a:extLst>
                    <a:ext uri="{9D8B030D-6E8A-4147-A177-3AD203B41FA5}">
                      <a16:colId xmlns:a16="http://schemas.microsoft.com/office/drawing/2014/main" val="3442311719"/>
                    </a:ext>
                  </a:extLst>
                </a:gridCol>
                <a:gridCol w="3678828">
                  <a:extLst>
                    <a:ext uri="{9D8B030D-6E8A-4147-A177-3AD203B41FA5}">
                      <a16:colId xmlns:a16="http://schemas.microsoft.com/office/drawing/2014/main" val="1148672234"/>
                    </a:ext>
                  </a:extLst>
                </a:gridCol>
                <a:gridCol w="364064">
                  <a:extLst>
                    <a:ext uri="{9D8B030D-6E8A-4147-A177-3AD203B41FA5}">
                      <a16:colId xmlns:a16="http://schemas.microsoft.com/office/drawing/2014/main" val="2559882409"/>
                    </a:ext>
                  </a:extLst>
                </a:gridCol>
                <a:gridCol w="3000992">
                  <a:extLst>
                    <a:ext uri="{9D8B030D-6E8A-4147-A177-3AD203B41FA5}">
                      <a16:colId xmlns:a16="http://schemas.microsoft.com/office/drawing/2014/main" val="3184025112"/>
                    </a:ext>
                  </a:extLst>
                </a:gridCol>
                <a:gridCol w="1230684">
                  <a:extLst>
                    <a:ext uri="{9D8B030D-6E8A-4147-A177-3AD203B41FA5}">
                      <a16:colId xmlns:a16="http://schemas.microsoft.com/office/drawing/2014/main" val="3349924725"/>
                    </a:ext>
                  </a:extLst>
                </a:gridCol>
                <a:gridCol w="2885616">
                  <a:extLst>
                    <a:ext uri="{9D8B030D-6E8A-4147-A177-3AD203B41FA5}">
                      <a16:colId xmlns:a16="http://schemas.microsoft.com/office/drawing/2014/main" val="3548352983"/>
                    </a:ext>
                  </a:extLst>
                </a:gridCol>
              </a:tblGrid>
              <a:tr h="405919">
                <a:tc>
                  <a:txBody>
                    <a:bodyPr/>
                    <a:lstStyle/>
                    <a:p>
                      <a:pPr marL="0" marR="0" algn="ctr">
                        <a:spcBef>
                          <a:spcPts val="0"/>
                        </a:spcBef>
                        <a:spcAft>
                          <a:spcPts val="0"/>
                        </a:spcAft>
                        <a:tabLst>
                          <a:tab pos="2426970" algn="l"/>
                        </a:tabLst>
                      </a:pPr>
                      <a:r>
                        <a:rPr lang="en-IN" sz="1400" dirty="0">
                          <a:effectLst/>
                        </a:rPr>
                        <a:t>s.no</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gridSpan="2">
                  <a:txBody>
                    <a:bodyPr/>
                    <a:lstStyle/>
                    <a:p>
                      <a:pPr marL="0" marR="0" algn="ctr">
                        <a:spcBef>
                          <a:spcPts val="0"/>
                        </a:spcBef>
                        <a:spcAft>
                          <a:spcPts val="0"/>
                        </a:spcAft>
                        <a:tabLst>
                          <a:tab pos="2426970" algn="l"/>
                        </a:tabLst>
                      </a:pPr>
                      <a:r>
                        <a:rPr lang="en-IN" sz="1400" dirty="0">
                          <a:effectLst/>
                        </a:rPr>
                        <a:t>TITLE</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hMerge="1">
                  <a:txBody>
                    <a:bodyPr/>
                    <a:lstStyle/>
                    <a:p>
                      <a:endParaRPr lang="en-US"/>
                    </a:p>
                  </a:txBody>
                  <a:tcPr/>
                </a:tc>
                <a:tc>
                  <a:txBody>
                    <a:bodyPr/>
                    <a:lstStyle/>
                    <a:p>
                      <a:pPr marL="0" marR="0" algn="ctr">
                        <a:spcBef>
                          <a:spcPts val="0"/>
                        </a:spcBef>
                        <a:spcAft>
                          <a:spcPts val="0"/>
                        </a:spcAft>
                        <a:tabLst>
                          <a:tab pos="2426970" algn="l"/>
                        </a:tabLst>
                      </a:pPr>
                      <a:r>
                        <a:rPr lang="en-IN" sz="1400" dirty="0">
                          <a:effectLst/>
                        </a:rPr>
                        <a:t>AUTHORS</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a:txBody>
                    <a:bodyPr/>
                    <a:lstStyle/>
                    <a:p>
                      <a:pPr marL="0" marR="0" algn="ctr">
                        <a:spcBef>
                          <a:spcPts val="0"/>
                        </a:spcBef>
                        <a:spcAft>
                          <a:spcPts val="0"/>
                        </a:spcAft>
                        <a:tabLst>
                          <a:tab pos="2426970" algn="l"/>
                        </a:tabLst>
                      </a:pPr>
                      <a:r>
                        <a:rPr lang="en-IN" sz="1400" dirty="0">
                          <a:effectLst/>
                        </a:rPr>
                        <a:t>Year of</a:t>
                      </a:r>
                      <a:endParaRPr lang="en-US" sz="1400" dirty="0">
                        <a:effectLst/>
                      </a:endParaRPr>
                    </a:p>
                    <a:p>
                      <a:pPr marL="0" marR="0" algn="ctr">
                        <a:spcBef>
                          <a:spcPts val="0"/>
                        </a:spcBef>
                        <a:spcAft>
                          <a:spcPts val="0"/>
                        </a:spcAft>
                        <a:tabLst>
                          <a:tab pos="2426970" algn="l"/>
                        </a:tabLst>
                      </a:pPr>
                      <a:r>
                        <a:rPr lang="en-IN" sz="1400" dirty="0">
                          <a:effectLst/>
                        </a:rPr>
                        <a:t>publish</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a:txBody>
                    <a:bodyPr/>
                    <a:lstStyle/>
                    <a:p>
                      <a:pPr marL="0" marR="0" algn="ctr">
                        <a:spcBef>
                          <a:spcPts val="0"/>
                        </a:spcBef>
                        <a:spcAft>
                          <a:spcPts val="0"/>
                        </a:spcAft>
                        <a:tabLst>
                          <a:tab pos="2426970" algn="l"/>
                        </a:tabLst>
                      </a:pPr>
                      <a:r>
                        <a:rPr lang="en-IN" sz="1400" dirty="0">
                          <a:effectLst/>
                        </a:rPr>
                        <a:t>Work done</a:t>
                      </a:r>
                      <a:endParaRPr lang="en-US" sz="1400" dirty="0">
                        <a:effectLst/>
                        <a:latin typeface="Times New Roman" panose="02020603050405020304" pitchFamily="18" charset="0"/>
                        <a:ea typeface="Times New Roman" panose="02020603050405020304" pitchFamily="18" charset="0"/>
                      </a:endParaRPr>
                    </a:p>
                  </a:txBody>
                  <a:tcPr marL="35972" marR="35972" marT="0" marB="0"/>
                </a:tc>
                <a:extLst>
                  <a:ext uri="{0D108BD9-81ED-4DB2-BD59-A6C34878D82A}">
                    <a16:rowId xmlns:a16="http://schemas.microsoft.com/office/drawing/2014/main" val="1937071704"/>
                  </a:ext>
                </a:extLst>
              </a:tr>
              <a:tr h="811838">
                <a:tc>
                  <a:txBody>
                    <a:bodyPr/>
                    <a:lstStyle/>
                    <a:p>
                      <a:pPr marL="0" marR="0" algn="ctr">
                        <a:spcBef>
                          <a:spcPts val="0"/>
                        </a:spcBef>
                        <a:spcAft>
                          <a:spcPts val="0"/>
                        </a:spcAft>
                        <a:tabLst>
                          <a:tab pos="2426970" algn="l"/>
                        </a:tabLst>
                      </a:pPr>
                      <a:r>
                        <a:rPr lang="en-IN" sz="600">
                          <a:effectLst/>
                        </a:rPr>
                        <a:t>1)</a:t>
                      </a:r>
                      <a:endParaRPr lang="en-US" sz="600">
                        <a:effectLst/>
                        <a:latin typeface="Times New Roman" panose="02020603050405020304" pitchFamily="18" charset="0"/>
                        <a:ea typeface="Times New Roman" panose="02020603050405020304" pitchFamily="18" charset="0"/>
                      </a:endParaRPr>
                    </a:p>
                  </a:txBody>
                  <a:tcPr marL="35972" marR="35972" marT="0" marB="0"/>
                </a:tc>
                <a:tc gridSpan="2">
                  <a:txBody>
                    <a:bodyPr/>
                    <a:lstStyle/>
                    <a:p>
                      <a:pPr marL="0" marR="0" algn="ctr">
                        <a:spcBef>
                          <a:spcPts val="0"/>
                        </a:spcBef>
                        <a:spcAft>
                          <a:spcPts val="0"/>
                        </a:spcAft>
                        <a:tabLst>
                          <a:tab pos="2426970" algn="l"/>
                        </a:tabLst>
                      </a:pPr>
                      <a:r>
                        <a:rPr lang="en-IN" sz="1400" dirty="0">
                          <a:effectLst/>
                        </a:rPr>
                        <a:t>Tomato Leaf Disease Detection using Convolution neural network</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hMerge="1">
                  <a:txBody>
                    <a:bodyPr/>
                    <a:lstStyle/>
                    <a:p>
                      <a:endParaRPr lang="en-US"/>
                    </a:p>
                  </a:txBody>
                  <a:tcPr/>
                </a:tc>
                <a:tc>
                  <a:txBody>
                    <a:bodyPr/>
                    <a:lstStyle/>
                    <a:p>
                      <a:pPr marL="0" marR="0" algn="ctr">
                        <a:spcBef>
                          <a:spcPts val="0"/>
                        </a:spcBef>
                        <a:spcAft>
                          <a:spcPts val="0"/>
                        </a:spcAft>
                        <a:tabLst>
                          <a:tab pos="2426970" algn="l"/>
                        </a:tabLst>
                      </a:pPr>
                      <a:r>
                        <a:rPr lang="en-IN" sz="1400" dirty="0" err="1">
                          <a:effectLst/>
                        </a:rPr>
                        <a:t>Mohit</a:t>
                      </a:r>
                      <a:r>
                        <a:rPr lang="en-IN" sz="1400" dirty="0">
                          <a:effectLst/>
                        </a:rPr>
                        <a:t> Agarwal, Abhishek </a:t>
                      </a:r>
                      <a:r>
                        <a:rPr lang="en-IN" sz="1400" dirty="0" err="1">
                          <a:effectLst/>
                        </a:rPr>
                        <a:t>singh,siddarth</a:t>
                      </a:r>
                      <a:r>
                        <a:rPr lang="en-IN" sz="1400" dirty="0">
                          <a:effectLst/>
                        </a:rPr>
                        <a:t> </a:t>
                      </a:r>
                      <a:r>
                        <a:rPr lang="en-IN" sz="1400" dirty="0" err="1">
                          <a:effectLst/>
                        </a:rPr>
                        <a:t>arjaria</a:t>
                      </a:r>
                      <a:r>
                        <a:rPr lang="en-IN" sz="1400" dirty="0">
                          <a:effectLst/>
                        </a:rPr>
                        <a:t> ,</a:t>
                      </a:r>
                      <a:r>
                        <a:rPr lang="en-IN" sz="1400" dirty="0" err="1">
                          <a:effectLst/>
                        </a:rPr>
                        <a:t>amit</a:t>
                      </a:r>
                      <a:r>
                        <a:rPr lang="en-IN" sz="1400" dirty="0">
                          <a:effectLst/>
                        </a:rPr>
                        <a:t> Sinha ,</a:t>
                      </a:r>
                      <a:r>
                        <a:rPr lang="en-IN" sz="1400" dirty="0" err="1">
                          <a:effectLst/>
                        </a:rPr>
                        <a:t>suneet</a:t>
                      </a:r>
                      <a:r>
                        <a:rPr lang="en-IN" sz="1400" dirty="0">
                          <a:effectLst/>
                        </a:rPr>
                        <a:t> </a:t>
                      </a:r>
                      <a:r>
                        <a:rPr lang="en-IN" sz="1400" dirty="0" err="1">
                          <a:effectLst/>
                        </a:rPr>
                        <a:t>gupta</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a:txBody>
                    <a:bodyPr/>
                    <a:lstStyle/>
                    <a:p>
                      <a:pPr marL="0" marR="0" algn="ctr">
                        <a:spcBef>
                          <a:spcPts val="0"/>
                        </a:spcBef>
                        <a:spcAft>
                          <a:spcPts val="0"/>
                        </a:spcAft>
                        <a:tabLst>
                          <a:tab pos="2426970" algn="l"/>
                        </a:tabLst>
                      </a:pPr>
                      <a:r>
                        <a:rPr lang="en-IN" sz="1400" dirty="0">
                          <a:effectLst/>
                        </a:rPr>
                        <a:t>20019</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a:txBody>
                    <a:bodyPr/>
                    <a:lstStyle/>
                    <a:p>
                      <a:pPr marL="0" marR="0" algn="ctr">
                        <a:spcBef>
                          <a:spcPts val="0"/>
                        </a:spcBef>
                        <a:spcAft>
                          <a:spcPts val="0"/>
                        </a:spcAft>
                        <a:tabLst>
                          <a:tab pos="2426970" algn="l"/>
                        </a:tabLst>
                      </a:pPr>
                      <a:r>
                        <a:rPr lang="en-IN" sz="1400" dirty="0">
                          <a:effectLst/>
                        </a:rPr>
                        <a:t>In this paper the authors developed a convolution neural network model and analysed the roc curve for various layers </a:t>
                      </a:r>
                      <a:endParaRPr lang="en-US" sz="1400" dirty="0">
                        <a:effectLst/>
                        <a:latin typeface="Times New Roman" panose="02020603050405020304" pitchFamily="18" charset="0"/>
                        <a:ea typeface="Times New Roman" panose="02020603050405020304" pitchFamily="18" charset="0"/>
                      </a:endParaRPr>
                    </a:p>
                  </a:txBody>
                  <a:tcPr marL="35972" marR="35972" marT="0" marB="0"/>
                </a:tc>
                <a:extLst>
                  <a:ext uri="{0D108BD9-81ED-4DB2-BD59-A6C34878D82A}">
                    <a16:rowId xmlns:a16="http://schemas.microsoft.com/office/drawing/2014/main" val="85945444"/>
                  </a:ext>
                </a:extLst>
              </a:tr>
              <a:tr h="1623675">
                <a:tc>
                  <a:txBody>
                    <a:bodyPr/>
                    <a:lstStyle/>
                    <a:p>
                      <a:pPr marL="0" marR="0" algn="ctr">
                        <a:spcBef>
                          <a:spcPts val="0"/>
                        </a:spcBef>
                        <a:spcAft>
                          <a:spcPts val="0"/>
                        </a:spcAft>
                        <a:tabLst>
                          <a:tab pos="2426970" algn="l"/>
                        </a:tabLst>
                      </a:pPr>
                      <a:r>
                        <a:rPr lang="en-IN" sz="600">
                          <a:effectLst/>
                        </a:rPr>
                        <a:t>2)</a:t>
                      </a:r>
                      <a:endParaRPr lang="en-US" sz="600">
                        <a:effectLst/>
                        <a:latin typeface="Times New Roman" panose="02020603050405020304" pitchFamily="18" charset="0"/>
                        <a:ea typeface="Times New Roman" panose="02020603050405020304" pitchFamily="18" charset="0"/>
                      </a:endParaRPr>
                    </a:p>
                  </a:txBody>
                  <a:tcPr marL="35972" marR="35972" marT="0" marB="0"/>
                </a:tc>
                <a:tc gridSpan="2">
                  <a:txBody>
                    <a:bodyPr/>
                    <a:lstStyle/>
                    <a:p>
                      <a:pPr marL="0" marR="0" algn="ctr">
                        <a:spcBef>
                          <a:spcPts val="0"/>
                        </a:spcBef>
                        <a:spcAft>
                          <a:spcPts val="0"/>
                        </a:spcAft>
                        <a:tabLst>
                          <a:tab pos="2426970" algn="l"/>
                        </a:tabLst>
                      </a:pPr>
                      <a:r>
                        <a:rPr lang="en-US" sz="1400" dirty="0">
                          <a:effectLst/>
                        </a:rPr>
                        <a:t>Tomato Leaf Disease Detection Using Machine Learning</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hMerge="1">
                  <a:txBody>
                    <a:bodyPr/>
                    <a:lstStyle/>
                    <a:p>
                      <a:endParaRPr lang="en-US"/>
                    </a:p>
                  </a:txBody>
                  <a:tcPr/>
                </a:tc>
                <a:tc>
                  <a:txBody>
                    <a:bodyPr/>
                    <a:lstStyle/>
                    <a:p>
                      <a:pPr marL="0" marR="0" algn="ctr">
                        <a:spcBef>
                          <a:spcPts val="0"/>
                        </a:spcBef>
                        <a:spcAft>
                          <a:spcPts val="0"/>
                        </a:spcAft>
                        <a:tabLst>
                          <a:tab pos="2426970" algn="l"/>
                        </a:tabLst>
                      </a:pPr>
                      <a:r>
                        <a:rPr lang="en-US" sz="1400" dirty="0">
                          <a:effectLst/>
                        </a:rPr>
                        <a:t>Rakesh Sharma 1 , </a:t>
                      </a:r>
                      <a:r>
                        <a:rPr lang="en-US" sz="1400" dirty="0" err="1">
                          <a:effectLst/>
                        </a:rPr>
                        <a:t>Ankita</a:t>
                      </a:r>
                      <a:r>
                        <a:rPr lang="en-US" sz="1400" dirty="0">
                          <a:effectLst/>
                        </a:rPr>
                        <a:t> </a:t>
                      </a:r>
                      <a:r>
                        <a:rPr lang="en-US" sz="1400" dirty="0" err="1">
                          <a:effectLst/>
                        </a:rPr>
                        <a:t>Panigrahi</a:t>
                      </a:r>
                      <a:r>
                        <a:rPr lang="en-US" sz="1400" dirty="0">
                          <a:effectLst/>
                        </a:rPr>
                        <a:t> 2 , </a:t>
                      </a:r>
                      <a:r>
                        <a:rPr lang="en-US" sz="1400" dirty="0" err="1">
                          <a:effectLst/>
                        </a:rPr>
                        <a:t>Mamata</a:t>
                      </a:r>
                      <a:r>
                        <a:rPr lang="en-US" sz="1400" dirty="0">
                          <a:effectLst/>
                        </a:rPr>
                        <a:t> </a:t>
                      </a:r>
                      <a:r>
                        <a:rPr lang="en-US" sz="1400" dirty="0" err="1">
                          <a:effectLst/>
                        </a:rPr>
                        <a:t>Garanayak</a:t>
                      </a:r>
                      <a:r>
                        <a:rPr lang="en-US" sz="1400" dirty="0">
                          <a:effectLst/>
                        </a:rPr>
                        <a:t> 3 , Sujata </a:t>
                      </a:r>
                      <a:r>
                        <a:rPr lang="en-US" sz="1400" dirty="0" err="1">
                          <a:effectLst/>
                        </a:rPr>
                        <a:t>Chakravarty</a:t>
                      </a:r>
                      <a:r>
                        <a:rPr lang="en-US" sz="1400" dirty="0">
                          <a:effectLst/>
                        </a:rPr>
                        <a:t> 4 , </a:t>
                      </a:r>
                      <a:r>
                        <a:rPr lang="en-US" sz="1400" dirty="0" err="1">
                          <a:effectLst/>
                        </a:rPr>
                        <a:t>Bijay</a:t>
                      </a:r>
                      <a:r>
                        <a:rPr lang="en-US" sz="1400" dirty="0">
                          <a:effectLst/>
                        </a:rPr>
                        <a:t> K. </a:t>
                      </a:r>
                      <a:r>
                        <a:rPr lang="en-US" sz="1400" dirty="0" err="1">
                          <a:effectLst/>
                        </a:rPr>
                        <a:t>Paikaray</a:t>
                      </a:r>
                      <a:r>
                        <a:rPr lang="en-US" sz="1400" dirty="0">
                          <a:effectLst/>
                        </a:rPr>
                        <a:t> 5 and </a:t>
                      </a:r>
                      <a:r>
                        <a:rPr lang="en-US" sz="1400" dirty="0" err="1">
                          <a:effectLst/>
                        </a:rPr>
                        <a:t>Lalmohan</a:t>
                      </a:r>
                      <a:r>
                        <a:rPr lang="en-US" sz="1400" dirty="0">
                          <a:effectLst/>
                        </a:rPr>
                        <a:t> </a:t>
                      </a:r>
                      <a:r>
                        <a:rPr lang="en-US" sz="1400" dirty="0" err="1">
                          <a:effectLst/>
                        </a:rPr>
                        <a:t>Pattanaik</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a:txBody>
                    <a:bodyPr/>
                    <a:lstStyle/>
                    <a:p>
                      <a:pPr marL="0" marR="0" algn="ctr">
                        <a:spcBef>
                          <a:spcPts val="0"/>
                        </a:spcBef>
                        <a:spcAft>
                          <a:spcPts val="0"/>
                        </a:spcAft>
                        <a:tabLst>
                          <a:tab pos="2426970" algn="l"/>
                        </a:tabLst>
                      </a:pPr>
                      <a:r>
                        <a:rPr lang="en-IN" sz="1400" dirty="0">
                          <a:effectLst/>
                        </a:rPr>
                        <a:t>2022</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a:txBody>
                    <a:bodyPr/>
                    <a:lstStyle/>
                    <a:p>
                      <a:pPr marL="0" marR="0" algn="ctr">
                        <a:spcBef>
                          <a:spcPts val="0"/>
                        </a:spcBef>
                        <a:spcAft>
                          <a:spcPts val="0"/>
                        </a:spcAft>
                        <a:tabLst>
                          <a:tab pos="2426970" algn="l"/>
                        </a:tabLst>
                      </a:pPr>
                      <a:r>
                        <a:rPr lang="en-US" sz="1400" dirty="0">
                          <a:effectLst/>
                        </a:rPr>
                        <a:t>the output of the processed data on different proposed models, they got to know that the Convolutional Neural Network model gives 94.1% accuracy which is a good one followed by </a:t>
                      </a:r>
                      <a:r>
                        <a:rPr lang="en-US" sz="1400" dirty="0" err="1">
                          <a:effectLst/>
                        </a:rPr>
                        <a:t>ResNet</a:t>
                      </a:r>
                      <a:r>
                        <a:rPr lang="en-US" sz="1400" dirty="0">
                          <a:effectLst/>
                        </a:rPr>
                        <a:t> 50 with 88.44% accuracy which depict that their CNN model can predict more accurately</a:t>
                      </a:r>
                      <a:endParaRPr lang="en-US" sz="1400" dirty="0">
                        <a:effectLst/>
                        <a:latin typeface="Times New Roman" panose="02020603050405020304" pitchFamily="18" charset="0"/>
                        <a:ea typeface="Times New Roman" panose="02020603050405020304" pitchFamily="18" charset="0"/>
                      </a:endParaRPr>
                    </a:p>
                  </a:txBody>
                  <a:tcPr marL="35972" marR="35972" marT="0" marB="0"/>
                </a:tc>
                <a:extLst>
                  <a:ext uri="{0D108BD9-81ED-4DB2-BD59-A6C34878D82A}">
                    <a16:rowId xmlns:a16="http://schemas.microsoft.com/office/drawing/2014/main" val="2878203316"/>
                  </a:ext>
                </a:extLst>
              </a:tr>
              <a:tr h="2841431">
                <a:tc>
                  <a:txBody>
                    <a:bodyPr/>
                    <a:lstStyle/>
                    <a:p>
                      <a:pPr marL="0" marR="0" algn="ctr">
                        <a:spcBef>
                          <a:spcPts val="0"/>
                        </a:spcBef>
                        <a:spcAft>
                          <a:spcPts val="0"/>
                        </a:spcAft>
                        <a:tabLst>
                          <a:tab pos="2426970" algn="l"/>
                        </a:tabLst>
                      </a:pPr>
                      <a:r>
                        <a:rPr lang="en-IN" sz="600">
                          <a:effectLst/>
                        </a:rPr>
                        <a:t>3)</a:t>
                      </a:r>
                      <a:endParaRPr lang="en-US" sz="600">
                        <a:effectLst/>
                        <a:latin typeface="Times New Roman" panose="02020603050405020304" pitchFamily="18" charset="0"/>
                        <a:ea typeface="Times New Roman" panose="02020603050405020304" pitchFamily="18" charset="0"/>
                      </a:endParaRPr>
                    </a:p>
                  </a:txBody>
                  <a:tcPr marL="35972" marR="35972" marT="0" marB="0"/>
                </a:tc>
                <a:tc gridSpan="2">
                  <a:txBody>
                    <a:bodyPr/>
                    <a:lstStyle/>
                    <a:p>
                      <a:pPr marL="0" marR="0" algn="ctr">
                        <a:spcBef>
                          <a:spcPts val="0"/>
                        </a:spcBef>
                        <a:spcAft>
                          <a:spcPts val="0"/>
                        </a:spcAft>
                        <a:tabLst>
                          <a:tab pos="2426970" algn="l"/>
                        </a:tabLst>
                      </a:pPr>
                      <a:r>
                        <a:rPr lang="en-US" sz="1400" dirty="0">
                          <a:effectLst/>
                        </a:rPr>
                        <a:t>Tomato Leaf Disease Identification and Detection Based on Deep Convolutional Neural Network</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hMerge="1">
                  <a:txBody>
                    <a:bodyPr/>
                    <a:lstStyle/>
                    <a:p>
                      <a:endParaRPr lang="en-US"/>
                    </a:p>
                  </a:txBody>
                  <a:tcPr/>
                </a:tc>
                <a:tc>
                  <a:txBody>
                    <a:bodyPr/>
                    <a:lstStyle/>
                    <a:p>
                      <a:pPr marL="0" marR="0" algn="ctr">
                        <a:spcBef>
                          <a:spcPts val="0"/>
                        </a:spcBef>
                        <a:spcAft>
                          <a:spcPts val="0"/>
                        </a:spcAft>
                        <a:tabLst>
                          <a:tab pos="2426970" algn="l"/>
                        </a:tabLst>
                      </a:pPr>
                      <a:r>
                        <a:rPr lang="en-US" sz="1400" dirty="0">
                          <a:effectLst/>
                        </a:rPr>
                        <a:t>Yang Wu 1 , </a:t>
                      </a:r>
                      <a:r>
                        <a:rPr lang="en-US" sz="1400" dirty="0" err="1">
                          <a:effectLst/>
                        </a:rPr>
                        <a:t>Lihong</a:t>
                      </a:r>
                      <a:r>
                        <a:rPr lang="en-US" sz="1400" dirty="0">
                          <a:effectLst/>
                        </a:rPr>
                        <a:t> Xu1,*and Erik D. Goodman2</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a:txBody>
                    <a:bodyPr/>
                    <a:lstStyle/>
                    <a:p>
                      <a:pPr marL="0" marR="0" algn="ctr">
                        <a:spcBef>
                          <a:spcPts val="0"/>
                        </a:spcBef>
                        <a:spcAft>
                          <a:spcPts val="0"/>
                        </a:spcAft>
                        <a:tabLst>
                          <a:tab pos="2426970" algn="l"/>
                        </a:tabLst>
                      </a:pPr>
                      <a:r>
                        <a:rPr lang="en-IN" sz="1400" dirty="0">
                          <a:effectLst/>
                        </a:rPr>
                        <a:t>2021</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a:txBody>
                    <a:bodyPr/>
                    <a:lstStyle/>
                    <a:p>
                      <a:pPr marL="0" marR="0" algn="l">
                        <a:spcBef>
                          <a:spcPts val="0"/>
                        </a:spcBef>
                        <a:spcAft>
                          <a:spcPts val="0"/>
                        </a:spcAft>
                        <a:tabLst>
                          <a:tab pos="2426970" algn="l"/>
                        </a:tabLst>
                      </a:pPr>
                      <a:r>
                        <a:rPr lang="en-IN" sz="1400" dirty="0">
                          <a:effectLst/>
                        </a:rPr>
                        <a:t>this comprehensive survey explores the integration of D3.js into web development workflows, abstraction layers that simplify D3.js usage, and collaborative efforts within the D3.js community. It examines how D3.js has evolved as a tool for data visualization and how developers and researchers have employed it in various domains. The paper discusses key challenges and trends, making it a valuable resource for both beginners and experienced D3.js users.</a:t>
                      </a:r>
                      <a:endParaRPr lang="en-US" sz="1400" dirty="0">
                        <a:effectLst/>
                        <a:latin typeface="Times New Roman" panose="02020603050405020304" pitchFamily="18" charset="0"/>
                        <a:ea typeface="Times New Roman" panose="02020603050405020304" pitchFamily="18" charset="0"/>
                      </a:endParaRPr>
                    </a:p>
                  </a:txBody>
                  <a:tcPr marL="35972" marR="35972" marT="0" marB="0"/>
                </a:tc>
                <a:extLst>
                  <a:ext uri="{0D108BD9-81ED-4DB2-BD59-A6C34878D82A}">
                    <a16:rowId xmlns:a16="http://schemas.microsoft.com/office/drawing/2014/main" val="2433718246"/>
                  </a:ext>
                </a:extLst>
              </a:tr>
              <a:tr h="510608">
                <a:tc>
                  <a:txBody>
                    <a:bodyPr/>
                    <a:lstStyle/>
                    <a:p>
                      <a:pPr marL="0" marR="0" algn="ctr">
                        <a:spcBef>
                          <a:spcPts val="0"/>
                        </a:spcBef>
                        <a:spcAft>
                          <a:spcPts val="0"/>
                        </a:spcAft>
                        <a:tabLst>
                          <a:tab pos="2426970" algn="l"/>
                        </a:tabLst>
                      </a:pPr>
                      <a:r>
                        <a:rPr lang="en-IN" sz="600">
                          <a:effectLst/>
                        </a:rPr>
                        <a:t>4)</a:t>
                      </a:r>
                      <a:endParaRPr lang="en-US" sz="600">
                        <a:effectLst/>
                        <a:latin typeface="Times New Roman" panose="02020603050405020304" pitchFamily="18" charset="0"/>
                        <a:ea typeface="Times New Roman" panose="02020603050405020304" pitchFamily="18" charset="0"/>
                      </a:endParaRPr>
                    </a:p>
                  </a:txBody>
                  <a:tcPr marL="35972" marR="35972" marT="0" marB="0"/>
                </a:tc>
                <a:tc>
                  <a:txBody>
                    <a:bodyPr/>
                    <a:lstStyle/>
                    <a:p>
                      <a:pPr marL="741680" marR="981710" algn="just">
                        <a:spcBef>
                          <a:spcPts val="0"/>
                        </a:spcBef>
                        <a:spcAft>
                          <a:spcPts val="0"/>
                        </a:spcAft>
                      </a:pPr>
                      <a:r>
                        <a:rPr lang="en-IN" sz="1400" kern="0" dirty="0">
                          <a:effectLst/>
                        </a:rPr>
                        <a:t> </a:t>
                      </a:r>
                      <a:r>
                        <a:rPr lang="en-IN" sz="1400" b="0" kern="1200" dirty="0" smtClean="0">
                          <a:solidFill>
                            <a:schemeClr val="dk1"/>
                          </a:solidFill>
                          <a:effectLst/>
                          <a:latin typeface="+mn-lt"/>
                          <a:ea typeface="+mn-ea"/>
                          <a:cs typeface="+mn-cs"/>
                        </a:rPr>
                        <a:t>Monitoring</a:t>
                      </a:r>
                      <a:r>
                        <a:rPr lang="en-IN" sz="1400" b="0" kern="1200" baseline="0" dirty="0" smtClean="0">
                          <a:solidFill>
                            <a:schemeClr val="dk1"/>
                          </a:solidFill>
                          <a:effectLst/>
                          <a:latin typeface="+mn-lt"/>
                          <a:ea typeface="+mn-ea"/>
                          <a:cs typeface="+mn-cs"/>
                        </a:rPr>
                        <a:t> Leaf </a:t>
                      </a:r>
                      <a:r>
                        <a:rPr lang="en-IN" sz="1400" b="0" kern="1200" baseline="0" dirty="0" err="1" smtClean="0">
                          <a:solidFill>
                            <a:schemeClr val="dk1"/>
                          </a:solidFill>
                          <a:effectLst/>
                          <a:latin typeface="+mn-lt"/>
                          <a:ea typeface="+mn-ea"/>
                          <a:cs typeface="+mn-cs"/>
                        </a:rPr>
                        <a:t>Diease</a:t>
                      </a:r>
                      <a:r>
                        <a:rPr lang="en-IN" sz="1400" b="0" kern="1200" baseline="0" dirty="0" smtClean="0">
                          <a:solidFill>
                            <a:schemeClr val="dk1"/>
                          </a:solidFill>
                          <a:effectLst/>
                          <a:latin typeface="+mn-lt"/>
                          <a:ea typeface="+mn-ea"/>
                          <a:cs typeface="+mn-cs"/>
                        </a:rPr>
                        <a:t> Using CNN</a:t>
                      </a:r>
                      <a:endParaRPr lang="en-US" sz="1400" b="1" kern="0" dirty="0">
                        <a:effectLst/>
                        <a:latin typeface="Times New Roman" panose="02020603050405020304" pitchFamily="18" charset="0"/>
                      </a:endParaRPr>
                    </a:p>
                  </a:txBody>
                  <a:tcPr marL="35972" marR="35972" marT="0" marB="0"/>
                </a:tc>
                <a:tc gridSpan="2">
                  <a:txBody>
                    <a:bodyPr/>
                    <a:lstStyle/>
                    <a:p>
                      <a:pPr marL="0" marR="0" algn="ctr">
                        <a:spcBef>
                          <a:spcPts val="0"/>
                        </a:spcBef>
                        <a:spcAft>
                          <a:spcPts val="0"/>
                        </a:spcAft>
                        <a:tabLst>
                          <a:tab pos="2426970" algn="l"/>
                        </a:tabLst>
                      </a:pPr>
                      <a:r>
                        <a:rPr lang="en-US" sz="1400" dirty="0">
                          <a:effectLst/>
                        </a:rPr>
                        <a:t>Dr. Juan A. Guerrero-</a:t>
                      </a:r>
                      <a:r>
                        <a:rPr lang="en-US" sz="1400" dirty="0" err="1">
                          <a:effectLst/>
                        </a:rPr>
                        <a:t>Ibañez</a:t>
                      </a:r>
                      <a:r>
                        <a:rPr lang="en-IN" sz="1400" dirty="0">
                          <a:effectLst/>
                        </a:rPr>
                        <a:t>,</a:t>
                      </a:r>
                      <a:endParaRPr lang="en-US" sz="1400" dirty="0">
                        <a:effectLst/>
                      </a:endParaRPr>
                    </a:p>
                    <a:p>
                      <a:pPr marL="0" marR="0" algn="ctr">
                        <a:spcBef>
                          <a:spcPts val="0"/>
                        </a:spcBef>
                        <a:spcAft>
                          <a:spcPts val="0"/>
                        </a:spcAft>
                        <a:tabLst>
                          <a:tab pos="2426970" algn="l"/>
                        </a:tabLst>
                      </a:pPr>
                      <a:r>
                        <a:rPr lang="en-US" sz="1400" dirty="0">
                          <a:effectLst/>
                        </a:rPr>
                        <a:t>Dr. Angelica Reyes-Muñoz</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hMerge="1">
                  <a:txBody>
                    <a:bodyPr/>
                    <a:lstStyle/>
                    <a:p>
                      <a:endParaRPr lang="en-US"/>
                    </a:p>
                  </a:txBody>
                  <a:tcPr/>
                </a:tc>
                <a:tc>
                  <a:txBody>
                    <a:bodyPr/>
                    <a:lstStyle/>
                    <a:p>
                      <a:pPr marL="0" marR="0" algn="ctr">
                        <a:spcBef>
                          <a:spcPts val="0"/>
                        </a:spcBef>
                        <a:spcAft>
                          <a:spcPts val="0"/>
                        </a:spcAft>
                        <a:tabLst>
                          <a:tab pos="2426970" algn="l"/>
                        </a:tabLst>
                      </a:pPr>
                      <a:r>
                        <a:rPr lang="en-IN" sz="1400" dirty="0" smtClean="0">
                          <a:effectLst/>
                        </a:rPr>
                        <a:t>2020</a:t>
                      </a:r>
                      <a:endParaRPr lang="en-US" sz="1400" dirty="0">
                        <a:effectLst/>
                        <a:latin typeface="Times New Roman" panose="02020603050405020304" pitchFamily="18" charset="0"/>
                        <a:ea typeface="Times New Roman" panose="02020603050405020304" pitchFamily="18" charset="0"/>
                      </a:endParaRPr>
                    </a:p>
                  </a:txBody>
                  <a:tcPr marL="35972" marR="35972" marT="0" marB="0"/>
                </a:tc>
                <a:tc>
                  <a:txBody>
                    <a:bodyPr/>
                    <a:lstStyle/>
                    <a:p>
                      <a:pPr marL="0" marR="0" algn="ctr">
                        <a:spcBef>
                          <a:spcPts val="0"/>
                        </a:spcBef>
                        <a:spcAft>
                          <a:spcPts val="0"/>
                        </a:spcAft>
                        <a:tabLst>
                          <a:tab pos="2426970" algn="l"/>
                        </a:tabLst>
                      </a:pPr>
                      <a:r>
                        <a:rPr lang="en-IN" sz="1400" dirty="0">
                          <a:effectLst/>
                        </a:rPr>
                        <a:t>They have convoluted the tomato disease images to various </a:t>
                      </a:r>
                      <a:r>
                        <a:rPr lang="en-IN" sz="1400" dirty="0" err="1">
                          <a:effectLst/>
                        </a:rPr>
                        <a:t>pretrained</a:t>
                      </a:r>
                      <a:r>
                        <a:rPr lang="en-IN" sz="1400" dirty="0">
                          <a:effectLst/>
                        </a:rPr>
                        <a:t> networks and analysed the accuracy</a:t>
                      </a:r>
                      <a:endParaRPr lang="en-US" sz="1400" dirty="0">
                        <a:effectLst/>
                        <a:latin typeface="Times New Roman" panose="02020603050405020304" pitchFamily="18" charset="0"/>
                        <a:ea typeface="Times New Roman" panose="02020603050405020304" pitchFamily="18" charset="0"/>
                      </a:endParaRPr>
                    </a:p>
                  </a:txBody>
                  <a:tcPr marL="35972" marR="35972" marT="0" marB="0"/>
                </a:tc>
                <a:extLst>
                  <a:ext uri="{0D108BD9-81ED-4DB2-BD59-A6C34878D82A}">
                    <a16:rowId xmlns:a16="http://schemas.microsoft.com/office/drawing/2014/main" val="1746451480"/>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2348389" y="1951553"/>
            <a:ext cx="4549140" cy="694373"/>
          </a:xfrm>
          <a:prstGeom prst="rect">
            <a:avLst/>
          </a:prstGeom>
          <a:noFill/>
          <a:ln/>
        </p:spPr>
        <p:txBody>
          <a:bodyPr wrap="none" rtlCol="0" anchor="t"/>
          <a:lstStyle/>
          <a:p>
            <a:pPr marL="0" indent="0">
              <a:lnSpc>
                <a:spcPts val="5468"/>
              </a:lnSpc>
              <a:buNone/>
            </a:pPr>
            <a:r>
              <a:rPr lang="en-US" sz="4374" b="1" dirty="0">
                <a:solidFill>
                  <a:srgbClr val="00002E"/>
                </a:solidFill>
                <a:latin typeface="Nunito" pitchFamily="34" charset="0"/>
                <a:ea typeface="Nunito" pitchFamily="34" charset="-122"/>
                <a:cs typeface="Nunito" pitchFamily="34" charset="-120"/>
              </a:rPr>
              <a:t>Project Objectives</a:t>
            </a:r>
            <a:endParaRPr lang="en-US" sz="4374" dirty="0"/>
          </a:p>
        </p:txBody>
      </p:sp>
      <p:sp>
        <p:nvSpPr>
          <p:cNvPr id="5" name="Shape 2"/>
          <p:cNvSpPr/>
          <p:nvPr/>
        </p:nvSpPr>
        <p:spPr>
          <a:xfrm>
            <a:off x="2348389" y="3152775"/>
            <a:ext cx="499943" cy="499943"/>
          </a:xfrm>
          <a:prstGeom prst="roundRect">
            <a:avLst>
              <a:gd name="adj" fmla="val 80001"/>
            </a:avLst>
          </a:prstGeom>
          <a:solidFill>
            <a:srgbClr val="F3F3FF"/>
          </a:solidFill>
          <a:ln w="27742">
            <a:solidFill>
              <a:srgbClr val="2D4DF2"/>
            </a:solidFill>
            <a:prstDash val="solid"/>
          </a:ln>
        </p:spPr>
      </p:sp>
      <p:sp>
        <p:nvSpPr>
          <p:cNvPr id="6" name="Text 3"/>
          <p:cNvSpPr/>
          <p:nvPr/>
        </p:nvSpPr>
        <p:spPr>
          <a:xfrm>
            <a:off x="2499241" y="3194447"/>
            <a:ext cx="198120" cy="416481"/>
          </a:xfrm>
          <a:prstGeom prst="rect">
            <a:avLst/>
          </a:prstGeom>
          <a:noFill/>
          <a:ln/>
        </p:spPr>
        <p:txBody>
          <a:bodyPr wrap="none" rtlCol="0" anchor="t"/>
          <a:lstStyle/>
          <a:p>
            <a:pPr marL="0" indent="0" algn="ctr">
              <a:lnSpc>
                <a:spcPts val="3281"/>
              </a:lnSpc>
              <a:buNone/>
            </a:pPr>
            <a:r>
              <a:rPr lang="en-US" sz="2624" b="1" dirty="0">
                <a:solidFill>
                  <a:srgbClr val="2D4DF2"/>
                </a:solidFill>
                <a:latin typeface="Nunito" pitchFamily="34" charset="0"/>
                <a:ea typeface="Nunito" pitchFamily="34" charset="-122"/>
                <a:cs typeface="Nunito" pitchFamily="34" charset="-120"/>
              </a:rPr>
              <a:t>1</a:t>
            </a:r>
            <a:endParaRPr lang="en-US" sz="2624" dirty="0"/>
          </a:p>
        </p:txBody>
      </p:sp>
      <p:sp>
        <p:nvSpPr>
          <p:cNvPr id="7" name="Text 4"/>
          <p:cNvSpPr/>
          <p:nvPr/>
        </p:nvSpPr>
        <p:spPr>
          <a:xfrm>
            <a:off x="3070503" y="3229094"/>
            <a:ext cx="2354580" cy="347186"/>
          </a:xfrm>
          <a:prstGeom prst="rect">
            <a:avLst/>
          </a:prstGeom>
          <a:noFill/>
          <a:ln/>
        </p:spPr>
        <p:txBody>
          <a:bodyPr wrap="none" rtlCol="0" anchor="t"/>
          <a:lstStyle/>
          <a:p>
            <a:pPr marL="0" indent="0">
              <a:lnSpc>
                <a:spcPts val="2734"/>
              </a:lnSpc>
              <a:buNone/>
            </a:pPr>
            <a:r>
              <a:rPr lang="en-US" sz="2187" b="1" dirty="0">
                <a:solidFill>
                  <a:srgbClr val="2D4DF2"/>
                </a:solidFill>
                <a:latin typeface="Nunito" pitchFamily="34" charset="0"/>
                <a:ea typeface="Nunito" pitchFamily="34" charset="-122"/>
                <a:cs typeface="Nunito" pitchFamily="34" charset="-120"/>
              </a:rPr>
              <a:t>Enhance Efficiency</a:t>
            </a:r>
            <a:endParaRPr lang="en-US" sz="2187" dirty="0"/>
          </a:p>
        </p:txBody>
      </p:sp>
      <p:sp>
        <p:nvSpPr>
          <p:cNvPr id="8" name="Text 5"/>
          <p:cNvSpPr/>
          <p:nvPr/>
        </p:nvSpPr>
        <p:spPr>
          <a:xfrm>
            <a:off x="3070503" y="3798451"/>
            <a:ext cx="2440900" cy="213240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By automating the tomato leaf detection process, we aim to reduce manual effort and increase productivity for farmers.</a:t>
            </a:r>
            <a:endParaRPr lang="en-US" sz="1750" dirty="0"/>
          </a:p>
        </p:txBody>
      </p:sp>
      <p:sp>
        <p:nvSpPr>
          <p:cNvPr id="9" name="Shape 6"/>
          <p:cNvSpPr/>
          <p:nvPr/>
        </p:nvSpPr>
        <p:spPr>
          <a:xfrm>
            <a:off x="5733574" y="3152775"/>
            <a:ext cx="499943" cy="499943"/>
          </a:xfrm>
          <a:prstGeom prst="roundRect">
            <a:avLst>
              <a:gd name="adj" fmla="val 80001"/>
            </a:avLst>
          </a:prstGeom>
          <a:solidFill>
            <a:srgbClr val="F3F3FF"/>
          </a:solidFill>
          <a:ln w="27742">
            <a:solidFill>
              <a:srgbClr val="015F98"/>
            </a:solidFill>
            <a:prstDash val="solid"/>
          </a:ln>
        </p:spPr>
      </p:sp>
      <p:sp>
        <p:nvSpPr>
          <p:cNvPr id="10" name="Text 7"/>
          <p:cNvSpPr/>
          <p:nvPr/>
        </p:nvSpPr>
        <p:spPr>
          <a:xfrm>
            <a:off x="5884426" y="3194447"/>
            <a:ext cx="198120" cy="416481"/>
          </a:xfrm>
          <a:prstGeom prst="rect">
            <a:avLst/>
          </a:prstGeom>
          <a:noFill/>
          <a:ln/>
        </p:spPr>
        <p:txBody>
          <a:bodyPr wrap="none" rtlCol="0" anchor="t"/>
          <a:lstStyle/>
          <a:p>
            <a:pPr marL="0" indent="0" algn="ctr">
              <a:lnSpc>
                <a:spcPts val="3281"/>
              </a:lnSpc>
              <a:buNone/>
            </a:pPr>
            <a:r>
              <a:rPr lang="en-US" sz="2624" b="1" dirty="0">
                <a:solidFill>
                  <a:srgbClr val="015F98"/>
                </a:solidFill>
                <a:latin typeface="Nunito" pitchFamily="34" charset="0"/>
                <a:ea typeface="Nunito" pitchFamily="34" charset="-122"/>
                <a:cs typeface="Nunito" pitchFamily="34" charset="-120"/>
              </a:rPr>
              <a:t>2</a:t>
            </a:r>
            <a:endParaRPr lang="en-US" sz="2624" dirty="0"/>
          </a:p>
        </p:txBody>
      </p:sp>
      <p:sp>
        <p:nvSpPr>
          <p:cNvPr id="11" name="Text 8"/>
          <p:cNvSpPr/>
          <p:nvPr/>
        </p:nvSpPr>
        <p:spPr>
          <a:xfrm>
            <a:off x="6455688" y="3229094"/>
            <a:ext cx="2221944" cy="347186"/>
          </a:xfrm>
          <a:prstGeom prst="rect">
            <a:avLst/>
          </a:prstGeom>
          <a:noFill/>
          <a:ln/>
        </p:spPr>
        <p:txBody>
          <a:bodyPr wrap="none" rtlCol="0" anchor="t"/>
          <a:lstStyle/>
          <a:p>
            <a:pPr marL="0" indent="0">
              <a:lnSpc>
                <a:spcPts val="2734"/>
              </a:lnSpc>
              <a:buNone/>
            </a:pPr>
            <a:r>
              <a:rPr lang="en-US" sz="2187" b="1" dirty="0">
                <a:solidFill>
                  <a:srgbClr val="015F98"/>
                </a:solidFill>
                <a:latin typeface="Nunito" pitchFamily="34" charset="0"/>
                <a:ea typeface="Nunito" pitchFamily="34" charset="-122"/>
                <a:cs typeface="Nunito" pitchFamily="34" charset="-120"/>
              </a:rPr>
              <a:t>Improve Yield</a:t>
            </a:r>
            <a:endParaRPr lang="en-US" sz="2187" dirty="0"/>
          </a:p>
        </p:txBody>
      </p:sp>
      <p:sp>
        <p:nvSpPr>
          <p:cNvPr id="12" name="Text 9"/>
          <p:cNvSpPr/>
          <p:nvPr/>
        </p:nvSpPr>
        <p:spPr>
          <a:xfrm>
            <a:off x="6455688" y="3798451"/>
            <a:ext cx="2440900" cy="213240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Through early detection of diseases and abnormalities, we strive to minimize crop losses and ensure optimum tomato production.</a:t>
            </a:r>
            <a:endParaRPr lang="en-US" sz="1750" dirty="0"/>
          </a:p>
        </p:txBody>
      </p:sp>
      <p:sp>
        <p:nvSpPr>
          <p:cNvPr id="13" name="Shape 10"/>
          <p:cNvSpPr/>
          <p:nvPr/>
        </p:nvSpPr>
        <p:spPr>
          <a:xfrm>
            <a:off x="9118759" y="3152775"/>
            <a:ext cx="499943" cy="499943"/>
          </a:xfrm>
          <a:prstGeom prst="roundRect">
            <a:avLst>
              <a:gd name="adj" fmla="val 80001"/>
            </a:avLst>
          </a:prstGeom>
          <a:solidFill>
            <a:srgbClr val="F3F3FF"/>
          </a:solidFill>
          <a:ln w="27742">
            <a:solidFill>
              <a:srgbClr val="AD1F96"/>
            </a:solidFill>
            <a:prstDash val="solid"/>
          </a:ln>
        </p:spPr>
      </p:sp>
      <p:sp>
        <p:nvSpPr>
          <p:cNvPr id="14" name="Text 11"/>
          <p:cNvSpPr/>
          <p:nvPr/>
        </p:nvSpPr>
        <p:spPr>
          <a:xfrm>
            <a:off x="9269611" y="3194447"/>
            <a:ext cx="198120" cy="416481"/>
          </a:xfrm>
          <a:prstGeom prst="rect">
            <a:avLst/>
          </a:prstGeom>
          <a:noFill/>
          <a:ln/>
        </p:spPr>
        <p:txBody>
          <a:bodyPr wrap="none" rtlCol="0" anchor="t"/>
          <a:lstStyle/>
          <a:p>
            <a:pPr marL="0" indent="0" algn="ctr">
              <a:lnSpc>
                <a:spcPts val="3281"/>
              </a:lnSpc>
              <a:buNone/>
            </a:pPr>
            <a:r>
              <a:rPr lang="en-US" sz="2624" b="1" dirty="0">
                <a:solidFill>
                  <a:srgbClr val="AD1F96"/>
                </a:solidFill>
                <a:latin typeface="Nunito" pitchFamily="34" charset="0"/>
                <a:ea typeface="Nunito" pitchFamily="34" charset="-122"/>
                <a:cs typeface="Nunito" pitchFamily="34" charset="-120"/>
              </a:rPr>
              <a:t>3</a:t>
            </a:r>
            <a:endParaRPr lang="en-US" sz="2624" dirty="0"/>
          </a:p>
        </p:txBody>
      </p:sp>
      <p:sp>
        <p:nvSpPr>
          <p:cNvPr id="15" name="Text 12"/>
          <p:cNvSpPr/>
          <p:nvPr/>
        </p:nvSpPr>
        <p:spPr>
          <a:xfrm>
            <a:off x="9840873" y="3229094"/>
            <a:ext cx="2440900" cy="694373"/>
          </a:xfrm>
          <a:prstGeom prst="rect">
            <a:avLst/>
          </a:prstGeom>
          <a:noFill/>
          <a:ln/>
        </p:spPr>
        <p:txBody>
          <a:bodyPr wrap="square" rtlCol="0" anchor="t"/>
          <a:lstStyle/>
          <a:p>
            <a:pPr marL="0" indent="0">
              <a:lnSpc>
                <a:spcPts val="2734"/>
              </a:lnSpc>
              <a:buNone/>
            </a:pPr>
            <a:r>
              <a:rPr lang="en-US" sz="2187" b="1" dirty="0">
                <a:solidFill>
                  <a:srgbClr val="AD1F96"/>
                </a:solidFill>
                <a:latin typeface="Nunito" pitchFamily="34" charset="0"/>
                <a:ea typeface="Nunito" pitchFamily="34" charset="-122"/>
                <a:cs typeface="Nunito" pitchFamily="34" charset="-120"/>
              </a:rPr>
              <a:t>Enable Rapid Diagnosis</a:t>
            </a:r>
            <a:endParaRPr lang="en-US" sz="2187" dirty="0"/>
          </a:p>
        </p:txBody>
      </p:sp>
      <p:sp>
        <p:nvSpPr>
          <p:cNvPr id="16" name="Text 13"/>
          <p:cNvSpPr/>
          <p:nvPr/>
        </p:nvSpPr>
        <p:spPr>
          <a:xfrm>
            <a:off x="9840873" y="4145637"/>
            <a:ext cx="2440900" cy="2132409"/>
          </a:xfrm>
          <a:prstGeom prst="rect">
            <a:avLst/>
          </a:prstGeom>
          <a:noFill/>
          <a:ln/>
        </p:spPr>
        <p:txBody>
          <a:bodyPr wrap="square" rtlCol="0" anchor="t"/>
          <a:lstStyle/>
          <a:p>
            <a:pPr marL="0" indent="0">
              <a:lnSpc>
                <a:spcPts val="2799"/>
              </a:lnSpc>
              <a:buNone/>
            </a:pPr>
            <a:r>
              <a:rPr lang="en-US" sz="1750" dirty="0">
                <a:solidFill>
                  <a:srgbClr val="00002E"/>
                </a:solidFill>
                <a:latin typeface="PT Sans" pitchFamily="34" charset="0"/>
                <a:ea typeface="PT Sans" pitchFamily="34" charset="-122"/>
                <a:cs typeface="PT Sans" pitchFamily="34" charset="-120"/>
              </a:rPr>
              <a:t>With the help of PyTorch neural networks, we can provide quick and accurate diagnoses, aiding in timely pest control and treatment.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838"/>
          </a:xfrm>
          <a:prstGeom prst="rect">
            <a:avLst/>
          </a:prstGeom>
          <a:solidFill>
            <a:srgbClr val="F3F3FF">
              <a:alpha val="75000"/>
            </a:srgbClr>
          </a:solidFill>
          <a:ln w="41910">
            <a:solidFill>
              <a:srgbClr val="DFDFEB"/>
            </a:solidFill>
            <a:prstDash val="solid"/>
          </a:ln>
        </p:spPr>
      </p:sp>
      <p:sp>
        <p:nvSpPr>
          <p:cNvPr id="4" name="Text 1"/>
          <p:cNvSpPr/>
          <p:nvPr/>
        </p:nvSpPr>
        <p:spPr>
          <a:xfrm>
            <a:off x="3564017" y="461486"/>
            <a:ext cx="5532120" cy="524470"/>
          </a:xfrm>
          <a:prstGeom prst="rect">
            <a:avLst/>
          </a:prstGeom>
          <a:noFill/>
          <a:ln/>
        </p:spPr>
        <p:txBody>
          <a:bodyPr wrap="none" rtlCol="0" anchor="t"/>
          <a:lstStyle/>
          <a:p>
            <a:pPr marL="0" indent="0">
              <a:lnSpc>
                <a:spcPts val="4129"/>
              </a:lnSpc>
              <a:buNone/>
            </a:pPr>
            <a:r>
              <a:rPr lang="en-US" sz="3303" b="1" dirty="0">
                <a:solidFill>
                  <a:srgbClr val="00002E"/>
                </a:solidFill>
                <a:latin typeface="Nunito" pitchFamily="34" charset="0"/>
                <a:ea typeface="Nunito" pitchFamily="34" charset="-122"/>
                <a:cs typeface="Nunito" pitchFamily="34" charset="-120"/>
              </a:rPr>
              <a:t>Timeline and Key Milestones</a:t>
            </a:r>
            <a:endParaRPr lang="en-US" sz="3303" dirty="0"/>
          </a:p>
        </p:txBody>
      </p:sp>
      <p:sp>
        <p:nvSpPr>
          <p:cNvPr id="5" name="Shape 2"/>
          <p:cNvSpPr/>
          <p:nvPr/>
        </p:nvSpPr>
        <p:spPr>
          <a:xfrm>
            <a:off x="7304603" y="1321475"/>
            <a:ext cx="20955" cy="6446877"/>
          </a:xfrm>
          <a:prstGeom prst="rect">
            <a:avLst/>
          </a:prstGeom>
          <a:solidFill>
            <a:srgbClr val="DFDFEB"/>
          </a:solidFill>
          <a:ln/>
        </p:spPr>
      </p:sp>
      <p:sp>
        <p:nvSpPr>
          <p:cNvPr id="6" name="Shape 3"/>
          <p:cNvSpPr/>
          <p:nvPr/>
        </p:nvSpPr>
        <p:spPr>
          <a:xfrm>
            <a:off x="7503855" y="1630799"/>
            <a:ext cx="587335" cy="20955"/>
          </a:xfrm>
          <a:prstGeom prst="rect">
            <a:avLst/>
          </a:prstGeom>
          <a:solidFill>
            <a:srgbClr val="2D4DF2"/>
          </a:solidFill>
          <a:ln/>
        </p:spPr>
      </p:sp>
      <p:sp>
        <p:nvSpPr>
          <p:cNvPr id="7" name="Shape 4"/>
          <p:cNvSpPr/>
          <p:nvPr/>
        </p:nvSpPr>
        <p:spPr>
          <a:xfrm>
            <a:off x="7126307" y="1452563"/>
            <a:ext cx="377547" cy="377547"/>
          </a:xfrm>
          <a:prstGeom prst="roundRect">
            <a:avLst>
              <a:gd name="adj" fmla="val 80008"/>
            </a:avLst>
          </a:prstGeom>
          <a:solidFill>
            <a:srgbClr val="F3F3FF"/>
          </a:solidFill>
          <a:ln w="20955">
            <a:solidFill>
              <a:srgbClr val="2D4DF2"/>
            </a:solidFill>
            <a:prstDash val="solid"/>
          </a:ln>
        </p:spPr>
      </p:sp>
      <p:sp>
        <p:nvSpPr>
          <p:cNvPr id="8" name="Text 5"/>
          <p:cNvSpPr/>
          <p:nvPr/>
        </p:nvSpPr>
        <p:spPr>
          <a:xfrm>
            <a:off x="7238821" y="1483995"/>
            <a:ext cx="152400" cy="314563"/>
          </a:xfrm>
          <a:prstGeom prst="rect">
            <a:avLst/>
          </a:prstGeom>
          <a:noFill/>
          <a:ln/>
        </p:spPr>
        <p:txBody>
          <a:bodyPr wrap="none" rtlCol="0" anchor="t"/>
          <a:lstStyle/>
          <a:p>
            <a:pPr marL="0" indent="0" algn="ctr">
              <a:lnSpc>
                <a:spcPts val="2478"/>
              </a:lnSpc>
              <a:buNone/>
            </a:pPr>
            <a:r>
              <a:rPr lang="en-US" sz="1982" b="1" dirty="0">
                <a:solidFill>
                  <a:srgbClr val="2D4DF2"/>
                </a:solidFill>
                <a:latin typeface="Nunito" pitchFamily="34" charset="0"/>
                <a:ea typeface="Nunito" pitchFamily="34" charset="-122"/>
                <a:cs typeface="Nunito" pitchFamily="34" charset="-120"/>
              </a:rPr>
              <a:t>1</a:t>
            </a:r>
            <a:endParaRPr lang="en-US" sz="1982" dirty="0"/>
          </a:p>
        </p:txBody>
      </p:sp>
      <p:sp>
        <p:nvSpPr>
          <p:cNvPr id="9" name="Text 6"/>
          <p:cNvSpPr/>
          <p:nvPr/>
        </p:nvSpPr>
        <p:spPr>
          <a:xfrm>
            <a:off x="8238053" y="1489234"/>
            <a:ext cx="2828211" cy="524351"/>
          </a:xfrm>
          <a:prstGeom prst="rect">
            <a:avLst/>
          </a:prstGeom>
          <a:noFill/>
          <a:ln/>
        </p:spPr>
        <p:txBody>
          <a:bodyPr wrap="square" rtlCol="0" anchor="t"/>
          <a:lstStyle/>
          <a:p>
            <a:pPr marL="0" indent="0" algn="l">
              <a:lnSpc>
                <a:spcPts val="2065"/>
              </a:lnSpc>
              <a:buNone/>
            </a:pPr>
            <a:r>
              <a:rPr lang="en-US" sz="1652" b="1" dirty="0">
                <a:solidFill>
                  <a:srgbClr val="2D4DF2"/>
                </a:solidFill>
                <a:latin typeface="Nunito" pitchFamily="34" charset="0"/>
                <a:ea typeface="Nunito" pitchFamily="34" charset="-122"/>
                <a:cs typeface="Nunito" pitchFamily="34" charset="-120"/>
              </a:rPr>
              <a:t>Research &amp; Literature Review</a:t>
            </a:r>
            <a:endParaRPr lang="en-US" sz="1652" dirty="0"/>
          </a:p>
        </p:txBody>
      </p:sp>
      <p:sp>
        <p:nvSpPr>
          <p:cNvPr id="10" name="Text 7"/>
          <p:cNvSpPr/>
          <p:nvPr/>
        </p:nvSpPr>
        <p:spPr>
          <a:xfrm>
            <a:off x="8238053" y="2181344"/>
            <a:ext cx="2828211" cy="805101"/>
          </a:xfrm>
          <a:prstGeom prst="rect">
            <a:avLst/>
          </a:prstGeom>
          <a:noFill/>
          <a:ln/>
        </p:spPr>
        <p:txBody>
          <a:bodyPr wrap="square" rtlCol="0" anchor="t"/>
          <a:lstStyle/>
          <a:p>
            <a:pPr marL="0" indent="0" algn="l">
              <a:lnSpc>
                <a:spcPts val="2114"/>
              </a:lnSpc>
              <a:buNone/>
            </a:pPr>
            <a:r>
              <a:rPr lang="en-US" sz="1321" dirty="0">
                <a:solidFill>
                  <a:srgbClr val="00002E"/>
                </a:solidFill>
                <a:latin typeface="PT Sans" pitchFamily="34" charset="0"/>
                <a:ea typeface="PT Sans" pitchFamily="34" charset="-122"/>
                <a:cs typeface="PT Sans" pitchFamily="34" charset="-120"/>
              </a:rPr>
              <a:t>Explore existing tomato leaf detection algorithms and gather relevant literature.</a:t>
            </a:r>
            <a:endParaRPr lang="en-US" sz="1321" dirty="0"/>
          </a:p>
        </p:txBody>
      </p:sp>
      <p:sp>
        <p:nvSpPr>
          <p:cNvPr id="11" name="Shape 8"/>
          <p:cNvSpPr/>
          <p:nvPr/>
        </p:nvSpPr>
        <p:spPr>
          <a:xfrm>
            <a:off x="6538972" y="2469713"/>
            <a:ext cx="587335" cy="20955"/>
          </a:xfrm>
          <a:prstGeom prst="rect">
            <a:avLst/>
          </a:prstGeom>
          <a:solidFill>
            <a:srgbClr val="015F98"/>
          </a:solidFill>
          <a:ln/>
        </p:spPr>
      </p:sp>
      <p:sp>
        <p:nvSpPr>
          <p:cNvPr id="12" name="Shape 9"/>
          <p:cNvSpPr/>
          <p:nvPr/>
        </p:nvSpPr>
        <p:spPr>
          <a:xfrm>
            <a:off x="7126307" y="2291477"/>
            <a:ext cx="377547" cy="377547"/>
          </a:xfrm>
          <a:prstGeom prst="roundRect">
            <a:avLst>
              <a:gd name="adj" fmla="val 80008"/>
            </a:avLst>
          </a:prstGeom>
          <a:solidFill>
            <a:srgbClr val="F3F3FF"/>
          </a:solidFill>
          <a:ln w="20955">
            <a:solidFill>
              <a:srgbClr val="015F98"/>
            </a:solidFill>
            <a:prstDash val="solid"/>
          </a:ln>
        </p:spPr>
      </p:sp>
      <p:sp>
        <p:nvSpPr>
          <p:cNvPr id="13" name="Text 10"/>
          <p:cNvSpPr/>
          <p:nvPr/>
        </p:nvSpPr>
        <p:spPr>
          <a:xfrm>
            <a:off x="7238821" y="2322909"/>
            <a:ext cx="152400" cy="314563"/>
          </a:xfrm>
          <a:prstGeom prst="rect">
            <a:avLst/>
          </a:prstGeom>
          <a:noFill/>
          <a:ln/>
        </p:spPr>
        <p:txBody>
          <a:bodyPr wrap="none" rtlCol="0" anchor="t"/>
          <a:lstStyle/>
          <a:p>
            <a:pPr marL="0" indent="0" algn="ctr">
              <a:lnSpc>
                <a:spcPts val="2478"/>
              </a:lnSpc>
              <a:buNone/>
            </a:pPr>
            <a:r>
              <a:rPr lang="en-US" sz="1982" b="1" dirty="0">
                <a:solidFill>
                  <a:srgbClr val="015F98"/>
                </a:solidFill>
                <a:latin typeface="Nunito" pitchFamily="34" charset="0"/>
                <a:ea typeface="Nunito" pitchFamily="34" charset="-122"/>
                <a:cs typeface="Nunito" pitchFamily="34" charset="-120"/>
              </a:rPr>
              <a:t>2</a:t>
            </a:r>
            <a:endParaRPr lang="en-US" sz="1982" dirty="0"/>
          </a:p>
        </p:txBody>
      </p:sp>
      <p:sp>
        <p:nvSpPr>
          <p:cNvPr id="14" name="Text 11"/>
          <p:cNvSpPr/>
          <p:nvPr/>
        </p:nvSpPr>
        <p:spPr>
          <a:xfrm>
            <a:off x="4714042" y="2328148"/>
            <a:ext cx="1678067" cy="262176"/>
          </a:xfrm>
          <a:prstGeom prst="rect">
            <a:avLst/>
          </a:prstGeom>
          <a:noFill/>
          <a:ln/>
        </p:spPr>
        <p:txBody>
          <a:bodyPr wrap="none" rtlCol="0" anchor="t"/>
          <a:lstStyle/>
          <a:p>
            <a:pPr marL="0" indent="0" algn="r">
              <a:lnSpc>
                <a:spcPts val="2065"/>
              </a:lnSpc>
              <a:buNone/>
            </a:pPr>
            <a:r>
              <a:rPr lang="en-US" sz="1652" b="1" dirty="0">
                <a:solidFill>
                  <a:srgbClr val="015F98"/>
                </a:solidFill>
                <a:latin typeface="Nunito" pitchFamily="34" charset="0"/>
                <a:ea typeface="Nunito" pitchFamily="34" charset="-122"/>
                <a:cs typeface="Nunito" pitchFamily="34" charset="-120"/>
              </a:rPr>
              <a:t>Data Collection</a:t>
            </a:r>
            <a:endParaRPr lang="en-US" sz="1652" dirty="0"/>
          </a:p>
        </p:txBody>
      </p:sp>
      <p:sp>
        <p:nvSpPr>
          <p:cNvPr id="15" name="Text 12"/>
          <p:cNvSpPr/>
          <p:nvPr/>
        </p:nvSpPr>
        <p:spPr>
          <a:xfrm>
            <a:off x="3564017" y="2758083"/>
            <a:ext cx="2828092" cy="805101"/>
          </a:xfrm>
          <a:prstGeom prst="rect">
            <a:avLst/>
          </a:prstGeom>
          <a:noFill/>
          <a:ln/>
        </p:spPr>
        <p:txBody>
          <a:bodyPr wrap="square" rtlCol="0" anchor="t"/>
          <a:lstStyle/>
          <a:p>
            <a:pPr marL="0" indent="0" algn="r">
              <a:lnSpc>
                <a:spcPts val="2114"/>
              </a:lnSpc>
              <a:buNone/>
            </a:pPr>
            <a:r>
              <a:rPr lang="en-US" sz="1321" dirty="0">
                <a:solidFill>
                  <a:srgbClr val="00002E"/>
                </a:solidFill>
                <a:latin typeface="PT Sans" pitchFamily="34" charset="0"/>
                <a:ea typeface="PT Sans" pitchFamily="34" charset="-122"/>
                <a:cs typeface="PT Sans" pitchFamily="34" charset="-120"/>
              </a:rPr>
              <a:t>Collect a comprehensive dataset of tomato leaf images for training and validation purposes.</a:t>
            </a:r>
            <a:endParaRPr lang="en-US" sz="1321" dirty="0"/>
          </a:p>
        </p:txBody>
      </p:sp>
      <p:sp>
        <p:nvSpPr>
          <p:cNvPr id="16" name="Shape 13"/>
          <p:cNvSpPr/>
          <p:nvPr/>
        </p:nvSpPr>
        <p:spPr>
          <a:xfrm>
            <a:off x="7503855" y="3631287"/>
            <a:ext cx="587335" cy="20955"/>
          </a:xfrm>
          <a:prstGeom prst="rect">
            <a:avLst/>
          </a:prstGeom>
          <a:solidFill>
            <a:srgbClr val="AD1F96"/>
          </a:solidFill>
          <a:ln/>
        </p:spPr>
      </p:sp>
      <p:sp>
        <p:nvSpPr>
          <p:cNvPr id="17" name="Shape 14"/>
          <p:cNvSpPr/>
          <p:nvPr/>
        </p:nvSpPr>
        <p:spPr>
          <a:xfrm>
            <a:off x="7126307" y="3453051"/>
            <a:ext cx="377547" cy="377547"/>
          </a:xfrm>
          <a:prstGeom prst="roundRect">
            <a:avLst>
              <a:gd name="adj" fmla="val 80008"/>
            </a:avLst>
          </a:prstGeom>
          <a:solidFill>
            <a:srgbClr val="F3F3FF"/>
          </a:solidFill>
          <a:ln w="20955">
            <a:solidFill>
              <a:srgbClr val="AD1F96"/>
            </a:solidFill>
            <a:prstDash val="solid"/>
          </a:ln>
        </p:spPr>
      </p:sp>
      <p:sp>
        <p:nvSpPr>
          <p:cNvPr id="18" name="Text 15"/>
          <p:cNvSpPr/>
          <p:nvPr/>
        </p:nvSpPr>
        <p:spPr>
          <a:xfrm>
            <a:off x="7238821" y="3484483"/>
            <a:ext cx="152400" cy="314563"/>
          </a:xfrm>
          <a:prstGeom prst="rect">
            <a:avLst/>
          </a:prstGeom>
          <a:noFill/>
          <a:ln/>
        </p:spPr>
        <p:txBody>
          <a:bodyPr wrap="none" rtlCol="0" anchor="t"/>
          <a:lstStyle/>
          <a:p>
            <a:pPr marL="0" indent="0" algn="ctr">
              <a:lnSpc>
                <a:spcPts val="2478"/>
              </a:lnSpc>
              <a:buNone/>
            </a:pPr>
            <a:r>
              <a:rPr lang="en-US" sz="1982" b="1" dirty="0">
                <a:solidFill>
                  <a:srgbClr val="AD1F96"/>
                </a:solidFill>
                <a:latin typeface="Nunito" pitchFamily="34" charset="0"/>
                <a:ea typeface="Nunito" pitchFamily="34" charset="-122"/>
                <a:cs typeface="Nunito" pitchFamily="34" charset="-120"/>
              </a:rPr>
              <a:t>3</a:t>
            </a:r>
            <a:endParaRPr lang="en-US" sz="1982" dirty="0"/>
          </a:p>
        </p:txBody>
      </p:sp>
      <p:sp>
        <p:nvSpPr>
          <p:cNvPr id="19" name="Text 16"/>
          <p:cNvSpPr/>
          <p:nvPr/>
        </p:nvSpPr>
        <p:spPr>
          <a:xfrm>
            <a:off x="8238053" y="3489722"/>
            <a:ext cx="1950720" cy="262176"/>
          </a:xfrm>
          <a:prstGeom prst="rect">
            <a:avLst/>
          </a:prstGeom>
          <a:noFill/>
          <a:ln/>
        </p:spPr>
        <p:txBody>
          <a:bodyPr wrap="none" rtlCol="0" anchor="t"/>
          <a:lstStyle/>
          <a:p>
            <a:pPr marL="0" indent="0" algn="l">
              <a:lnSpc>
                <a:spcPts val="2065"/>
              </a:lnSpc>
              <a:buNone/>
            </a:pPr>
            <a:r>
              <a:rPr lang="en-US" sz="1652" b="1" dirty="0">
                <a:solidFill>
                  <a:srgbClr val="AD1F96"/>
                </a:solidFill>
                <a:latin typeface="Nunito" pitchFamily="34" charset="0"/>
                <a:ea typeface="Nunito" pitchFamily="34" charset="-122"/>
                <a:cs typeface="Nunito" pitchFamily="34" charset="-120"/>
              </a:rPr>
              <a:t>Model Development</a:t>
            </a:r>
            <a:endParaRPr lang="en-US" sz="1652" dirty="0"/>
          </a:p>
        </p:txBody>
      </p:sp>
      <p:sp>
        <p:nvSpPr>
          <p:cNvPr id="20" name="Text 17"/>
          <p:cNvSpPr/>
          <p:nvPr/>
        </p:nvSpPr>
        <p:spPr>
          <a:xfrm>
            <a:off x="8238053" y="3919657"/>
            <a:ext cx="2828211" cy="805101"/>
          </a:xfrm>
          <a:prstGeom prst="rect">
            <a:avLst/>
          </a:prstGeom>
          <a:noFill/>
          <a:ln/>
        </p:spPr>
        <p:txBody>
          <a:bodyPr wrap="square" rtlCol="0" anchor="t"/>
          <a:lstStyle/>
          <a:p>
            <a:pPr marL="0" indent="0" algn="l">
              <a:lnSpc>
                <a:spcPts val="2114"/>
              </a:lnSpc>
              <a:buNone/>
            </a:pPr>
            <a:r>
              <a:rPr lang="en-US" sz="1321" dirty="0">
                <a:solidFill>
                  <a:srgbClr val="00002E"/>
                </a:solidFill>
                <a:latin typeface="PT Sans" pitchFamily="34" charset="0"/>
                <a:ea typeface="PT Sans" pitchFamily="34" charset="-122"/>
                <a:cs typeface="PT Sans" pitchFamily="34" charset="-120"/>
              </a:rPr>
              <a:t>Train and fine-tune the PyTorch neural network model using the collected data.</a:t>
            </a:r>
            <a:endParaRPr lang="en-US" sz="1321" dirty="0"/>
          </a:p>
        </p:txBody>
      </p:sp>
      <p:sp>
        <p:nvSpPr>
          <p:cNvPr id="21" name="Shape 18"/>
          <p:cNvSpPr/>
          <p:nvPr/>
        </p:nvSpPr>
        <p:spPr>
          <a:xfrm>
            <a:off x="6538972" y="4500443"/>
            <a:ext cx="587335" cy="20955"/>
          </a:xfrm>
          <a:prstGeom prst="rect">
            <a:avLst/>
          </a:prstGeom>
          <a:solidFill>
            <a:srgbClr val="2D4DF2"/>
          </a:solidFill>
          <a:ln/>
        </p:spPr>
      </p:sp>
      <p:sp>
        <p:nvSpPr>
          <p:cNvPr id="22" name="Shape 19"/>
          <p:cNvSpPr/>
          <p:nvPr/>
        </p:nvSpPr>
        <p:spPr>
          <a:xfrm>
            <a:off x="7126307" y="4322207"/>
            <a:ext cx="377547" cy="377547"/>
          </a:xfrm>
          <a:prstGeom prst="roundRect">
            <a:avLst>
              <a:gd name="adj" fmla="val 80008"/>
            </a:avLst>
          </a:prstGeom>
          <a:solidFill>
            <a:srgbClr val="F3F3FF"/>
          </a:solidFill>
          <a:ln w="20955">
            <a:solidFill>
              <a:srgbClr val="2D4DF2"/>
            </a:solidFill>
            <a:prstDash val="solid"/>
          </a:ln>
        </p:spPr>
      </p:sp>
      <p:sp>
        <p:nvSpPr>
          <p:cNvPr id="23" name="Text 20"/>
          <p:cNvSpPr/>
          <p:nvPr/>
        </p:nvSpPr>
        <p:spPr>
          <a:xfrm>
            <a:off x="7238821" y="4353639"/>
            <a:ext cx="152400" cy="314563"/>
          </a:xfrm>
          <a:prstGeom prst="rect">
            <a:avLst/>
          </a:prstGeom>
          <a:noFill/>
          <a:ln/>
        </p:spPr>
        <p:txBody>
          <a:bodyPr wrap="none" rtlCol="0" anchor="t"/>
          <a:lstStyle/>
          <a:p>
            <a:pPr marL="0" indent="0" algn="ctr">
              <a:lnSpc>
                <a:spcPts val="2478"/>
              </a:lnSpc>
              <a:buNone/>
            </a:pPr>
            <a:r>
              <a:rPr lang="en-US" sz="1982" b="1" dirty="0">
                <a:solidFill>
                  <a:srgbClr val="2D4DF2"/>
                </a:solidFill>
                <a:latin typeface="Nunito" pitchFamily="34" charset="0"/>
                <a:ea typeface="Nunito" pitchFamily="34" charset="-122"/>
                <a:cs typeface="Nunito" pitchFamily="34" charset="-120"/>
              </a:rPr>
              <a:t>4</a:t>
            </a:r>
            <a:endParaRPr lang="en-US" sz="1982" dirty="0"/>
          </a:p>
        </p:txBody>
      </p:sp>
      <p:sp>
        <p:nvSpPr>
          <p:cNvPr id="24" name="Text 21"/>
          <p:cNvSpPr/>
          <p:nvPr/>
        </p:nvSpPr>
        <p:spPr>
          <a:xfrm>
            <a:off x="4426148" y="4358878"/>
            <a:ext cx="1965960" cy="262176"/>
          </a:xfrm>
          <a:prstGeom prst="rect">
            <a:avLst/>
          </a:prstGeom>
          <a:noFill/>
          <a:ln/>
        </p:spPr>
        <p:txBody>
          <a:bodyPr wrap="none" rtlCol="0" anchor="t"/>
          <a:lstStyle/>
          <a:p>
            <a:pPr marL="0" indent="0" algn="r">
              <a:lnSpc>
                <a:spcPts val="2065"/>
              </a:lnSpc>
              <a:buNone/>
            </a:pPr>
            <a:r>
              <a:rPr lang="en-US" sz="1652" b="1" dirty="0">
                <a:solidFill>
                  <a:srgbClr val="2D4DF2"/>
                </a:solidFill>
                <a:latin typeface="Nunito" pitchFamily="34" charset="0"/>
                <a:ea typeface="Nunito" pitchFamily="34" charset="-122"/>
                <a:cs typeface="Nunito" pitchFamily="34" charset="-120"/>
              </a:rPr>
              <a:t>Testing &amp; Evaluation</a:t>
            </a:r>
            <a:endParaRPr lang="en-US" sz="1652" dirty="0"/>
          </a:p>
        </p:txBody>
      </p:sp>
      <p:sp>
        <p:nvSpPr>
          <p:cNvPr id="25" name="Text 22"/>
          <p:cNvSpPr/>
          <p:nvPr/>
        </p:nvSpPr>
        <p:spPr>
          <a:xfrm>
            <a:off x="3564017" y="4788813"/>
            <a:ext cx="2828092" cy="805101"/>
          </a:xfrm>
          <a:prstGeom prst="rect">
            <a:avLst/>
          </a:prstGeom>
          <a:noFill/>
          <a:ln/>
        </p:spPr>
        <p:txBody>
          <a:bodyPr wrap="square" rtlCol="0" anchor="t"/>
          <a:lstStyle/>
          <a:p>
            <a:pPr marL="0" indent="0" algn="r">
              <a:lnSpc>
                <a:spcPts val="2114"/>
              </a:lnSpc>
              <a:buNone/>
            </a:pPr>
            <a:r>
              <a:rPr lang="en-US" sz="1321" dirty="0">
                <a:solidFill>
                  <a:srgbClr val="00002E"/>
                </a:solidFill>
                <a:latin typeface="PT Sans" pitchFamily="34" charset="0"/>
                <a:ea typeface="PT Sans" pitchFamily="34" charset="-122"/>
                <a:cs typeface="PT Sans" pitchFamily="34" charset="-120"/>
              </a:rPr>
              <a:t>Test the trained model's performance and evaluate its accuracy in tomato leaf detection.</a:t>
            </a:r>
            <a:endParaRPr lang="en-US" sz="1321" dirty="0"/>
          </a:p>
        </p:txBody>
      </p:sp>
      <p:sp>
        <p:nvSpPr>
          <p:cNvPr id="26" name="Shape 23"/>
          <p:cNvSpPr/>
          <p:nvPr/>
        </p:nvSpPr>
        <p:spPr>
          <a:xfrm>
            <a:off x="7503855" y="5369600"/>
            <a:ext cx="587335" cy="20955"/>
          </a:xfrm>
          <a:prstGeom prst="rect">
            <a:avLst/>
          </a:prstGeom>
          <a:solidFill>
            <a:srgbClr val="015F98"/>
          </a:solidFill>
          <a:ln/>
        </p:spPr>
      </p:sp>
      <p:sp>
        <p:nvSpPr>
          <p:cNvPr id="27" name="Shape 24"/>
          <p:cNvSpPr/>
          <p:nvPr/>
        </p:nvSpPr>
        <p:spPr>
          <a:xfrm>
            <a:off x="7126307" y="5191363"/>
            <a:ext cx="377547" cy="377547"/>
          </a:xfrm>
          <a:prstGeom prst="roundRect">
            <a:avLst>
              <a:gd name="adj" fmla="val 80008"/>
            </a:avLst>
          </a:prstGeom>
          <a:solidFill>
            <a:srgbClr val="F3F3FF"/>
          </a:solidFill>
          <a:ln w="20955">
            <a:solidFill>
              <a:srgbClr val="015F98"/>
            </a:solidFill>
            <a:prstDash val="solid"/>
          </a:ln>
        </p:spPr>
      </p:sp>
      <p:sp>
        <p:nvSpPr>
          <p:cNvPr id="28" name="Text 25"/>
          <p:cNvSpPr/>
          <p:nvPr/>
        </p:nvSpPr>
        <p:spPr>
          <a:xfrm>
            <a:off x="7238821" y="5222796"/>
            <a:ext cx="152400" cy="314563"/>
          </a:xfrm>
          <a:prstGeom prst="rect">
            <a:avLst/>
          </a:prstGeom>
          <a:noFill/>
          <a:ln/>
        </p:spPr>
        <p:txBody>
          <a:bodyPr wrap="none" rtlCol="0" anchor="t"/>
          <a:lstStyle/>
          <a:p>
            <a:pPr marL="0" indent="0" algn="ctr">
              <a:lnSpc>
                <a:spcPts val="2478"/>
              </a:lnSpc>
              <a:buNone/>
            </a:pPr>
            <a:r>
              <a:rPr lang="en-US" sz="1982" b="1" dirty="0">
                <a:solidFill>
                  <a:srgbClr val="015F98"/>
                </a:solidFill>
                <a:latin typeface="Nunito" pitchFamily="34" charset="0"/>
                <a:ea typeface="Nunito" pitchFamily="34" charset="-122"/>
                <a:cs typeface="Nunito" pitchFamily="34" charset="-120"/>
              </a:rPr>
              <a:t>5</a:t>
            </a:r>
            <a:endParaRPr lang="en-US" sz="1982" dirty="0"/>
          </a:p>
        </p:txBody>
      </p:sp>
      <p:sp>
        <p:nvSpPr>
          <p:cNvPr id="29" name="Text 26"/>
          <p:cNvSpPr/>
          <p:nvPr/>
        </p:nvSpPr>
        <p:spPr>
          <a:xfrm>
            <a:off x="8238053" y="5228034"/>
            <a:ext cx="2446020" cy="262176"/>
          </a:xfrm>
          <a:prstGeom prst="rect">
            <a:avLst/>
          </a:prstGeom>
          <a:noFill/>
          <a:ln/>
        </p:spPr>
        <p:txBody>
          <a:bodyPr wrap="none" rtlCol="0" anchor="t"/>
          <a:lstStyle/>
          <a:p>
            <a:pPr marL="0" indent="0" algn="l">
              <a:lnSpc>
                <a:spcPts val="2065"/>
              </a:lnSpc>
              <a:buNone/>
            </a:pPr>
            <a:r>
              <a:rPr lang="en-US" sz="1652" b="1" dirty="0">
                <a:solidFill>
                  <a:srgbClr val="015F98"/>
                </a:solidFill>
                <a:latin typeface="Nunito" pitchFamily="34" charset="0"/>
                <a:ea typeface="Nunito" pitchFamily="34" charset="-122"/>
                <a:cs typeface="Nunito" pitchFamily="34" charset="-120"/>
              </a:rPr>
              <a:t>Application Development</a:t>
            </a:r>
            <a:endParaRPr lang="en-US" sz="1652" dirty="0"/>
          </a:p>
        </p:txBody>
      </p:sp>
      <p:sp>
        <p:nvSpPr>
          <p:cNvPr id="30" name="Text 27"/>
          <p:cNvSpPr/>
          <p:nvPr/>
        </p:nvSpPr>
        <p:spPr>
          <a:xfrm>
            <a:off x="8238053" y="5657969"/>
            <a:ext cx="2828211" cy="1073468"/>
          </a:xfrm>
          <a:prstGeom prst="rect">
            <a:avLst/>
          </a:prstGeom>
          <a:noFill/>
          <a:ln/>
        </p:spPr>
        <p:txBody>
          <a:bodyPr wrap="square" rtlCol="0" anchor="t"/>
          <a:lstStyle/>
          <a:p>
            <a:pPr marL="0" indent="0" algn="l">
              <a:lnSpc>
                <a:spcPts val="2114"/>
              </a:lnSpc>
              <a:buNone/>
            </a:pPr>
            <a:r>
              <a:rPr lang="en-US" sz="1321" dirty="0">
                <a:solidFill>
                  <a:srgbClr val="00002E"/>
                </a:solidFill>
                <a:latin typeface="PT Sans" pitchFamily="34" charset="0"/>
                <a:ea typeface="PT Sans" pitchFamily="34" charset="-122"/>
                <a:cs typeface="PT Sans" pitchFamily="34" charset="-120"/>
              </a:rPr>
              <a:t>Create an intuitive and user-friendly mobile application using Android Studio to deploy the tomato leaf detection model.</a:t>
            </a:r>
            <a:endParaRPr lang="en-US" sz="1321" dirty="0"/>
          </a:p>
        </p:txBody>
      </p:sp>
      <p:sp>
        <p:nvSpPr>
          <p:cNvPr id="31" name="Shape 28"/>
          <p:cNvSpPr/>
          <p:nvPr/>
        </p:nvSpPr>
        <p:spPr>
          <a:xfrm>
            <a:off x="6538972" y="6372939"/>
            <a:ext cx="587335" cy="20955"/>
          </a:xfrm>
          <a:prstGeom prst="rect">
            <a:avLst/>
          </a:prstGeom>
          <a:solidFill>
            <a:srgbClr val="AD1F96"/>
          </a:solidFill>
          <a:ln/>
        </p:spPr>
      </p:sp>
      <p:sp>
        <p:nvSpPr>
          <p:cNvPr id="32" name="Shape 29"/>
          <p:cNvSpPr/>
          <p:nvPr/>
        </p:nvSpPr>
        <p:spPr>
          <a:xfrm>
            <a:off x="7126307" y="6194703"/>
            <a:ext cx="377547" cy="377547"/>
          </a:xfrm>
          <a:prstGeom prst="roundRect">
            <a:avLst>
              <a:gd name="adj" fmla="val 80008"/>
            </a:avLst>
          </a:prstGeom>
          <a:solidFill>
            <a:srgbClr val="F3F3FF"/>
          </a:solidFill>
          <a:ln w="20955">
            <a:solidFill>
              <a:srgbClr val="AD1F96"/>
            </a:solidFill>
            <a:prstDash val="solid"/>
          </a:ln>
        </p:spPr>
      </p:sp>
      <p:sp>
        <p:nvSpPr>
          <p:cNvPr id="33" name="Text 30"/>
          <p:cNvSpPr/>
          <p:nvPr/>
        </p:nvSpPr>
        <p:spPr>
          <a:xfrm>
            <a:off x="7238821" y="6226135"/>
            <a:ext cx="152400" cy="314563"/>
          </a:xfrm>
          <a:prstGeom prst="rect">
            <a:avLst/>
          </a:prstGeom>
          <a:noFill/>
          <a:ln/>
        </p:spPr>
        <p:txBody>
          <a:bodyPr wrap="none" rtlCol="0" anchor="t"/>
          <a:lstStyle/>
          <a:p>
            <a:pPr marL="0" indent="0" algn="ctr">
              <a:lnSpc>
                <a:spcPts val="2478"/>
              </a:lnSpc>
              <a:buNone/>
            </a:pPr>
            <a:r>
              <a:rPr lang="en-US" sz="1982" b="1" dirty="0">
                <a:solidFill>
                  <a:srgbClr val="AD1F96"/>
                </a:solidFill>
                <a:latin typeface="Nunito" pitchFamily="34" charset="0"/>
                <a:ea typeface="Nunito" pitchFamily="34" charset="-122"/>
                <a:cs typeface="Nunito" pitchFamily="34" charset="-120"/>
              </a:rPr>
              <a:t>6</a:t>
            </a:r>
            <a:endParaRPr lang="en-US" sz="1982" dirty="0"/>
          </a:p>
        </p:txBody>
      </p:sp>
      <p:sp>
        <p:nvSpPr>
          <p:cNvPr id="34" name="Text 31"/>
          <p:cNvSpPr/>
          <p:nvPr/>
        </p:nvSpPr>
        <p:spPr>
          <a:xfrm>
            <a:off x="3991808" y="6231374"/>
            <a:ext cx="2400300" cy="262176"/>
          </a:xfrm>
          <a:prstGeom prst="rect">
            <a:avLst/>
          </a:prstGeom>
          <a:noFill/>
          <a:ln/>
        </p:spPr>
        <p:txBody>
          <a:bodyPr wrap="none" rtlCol="0" anchor="t"/>
          <a:lstStyle/>
          <a:p>
            <a:pPr marL="0" indent="0" algn="r">
              <a:lnSpc>
                <a:spcPts val="2065"/>
              </a:lnSpc>
              <a:buNone/>
            </a:pPr>
            <a:r>
              <a:rPr lang="en-US" sz="1652" b="1" dirty="0">
                <a:solidFill>
                  <a:srgbClr val="AD1F96"/>
                </a:solidFill>
                <a:latin typeface="Nunito" pitchFamily="34" charset="0"/>
                <a:ea typeface="Nunito" pitchFamily="34" charset="-122"/>
                <a:cs typeface="Nunito" pitchFamily="34" charset="-120"/>
              </a:rPr>
              <a:t>Validation &amp; Deployment</a:t>
            </a:r>
            <a:endParaRPr lang="en-US" sz="1652" dirty="0"/>
          </a:p>
        </p:txBody>
      </p:sp>
      <p:sp>
        <p:nvSpPr>
          <p:cNvPr id="35" name="Text 32"/>
          <p:cNvSpPr/>
          <p:nvPr/>
        </p:nvSpPr>
        <p:spPr>
          <a:xfrm>
            <a:off x="3564017" y="6661309"/>
            <a:ext cx="2828092" cy="805101"/>
          </a:xfrm>
          <a:prstGeom prst="rect">
            <a:avLst/>
          </a:prstGeom>
          <a:noFill/>
          <a:ln/>
        </p:spPr>
        <p:txBody>
          <a:bodyPr wrap="square" rtlCol="0" anchor="t"/>
          <a:lstStyle/>
          <a:p>
            <a:pPr marL="0" indent="0" algn="r">
              <a:lnSpc>
                <a:spcPts val="2114"/>
              </a:lnSpc>
              <a:buNone/>
            </a:pPr>
            <a:r>
              <a:rPr lang="en-US" sz="1321" dirty="0">
                <a:solidFill>
                  <a:srgbClr val="00002E"/>
                </a:solidFill>
                <a:latin typeface="PT Sans" pitchFamily="34" charset="0"/>
                <a:ea typeface="PT Sans" pitchFamily="34" charset="-122"/>
                <a:cs typeface="PT Sans" pitchFamily="34" charset="-120"/>
              </a:rPr>
              <a:t>Validate the effectiveness of the application through field trials and prepare for widespread deployment.</a:t>
            </a:r>
            <a:endParaRPr lang="en-US" sz="132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49292">
            <a:solidFill>
              <a:srgbClr val="DFDFEB"/>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3F3FF">
              <a:alpha val="85000"/>
            </a:srgbClr>
          </a:solidFill>
          <a:ln/>
        </p:spPr>
      </p:sp>
      <p:sp>
        <p:nvSpPr>
          <p:cNvPr id="6" name="Text 2"/>
          <p:cNvSpPr/>
          <p:nvPr/>
        </p:nvSpPr>
        <p:spPr>
          <a:xfrm>
            <a:off x="2907506" y="543163"/>
            <a:ext cx="8815268" cy="1232297"/>
          </a:xfrm>
          <a:prstGeom prst="rect">
            <a:avLst/>
          </a:prstGeom>
          <a:noFill/>
          <a:ln/>
        </p:spPr>
        <p:txBody>
          <a:bodyPr wrap="square" rtlCol="0" anchor="t"/>
          <a:lstStyle/>
          <a:p>
            <a:pPr marL="0" indent="0">
              <a:lnSpc>
                <a:spcPts val="4852"/>
              </a:lnSpc>
              <a:buNone/>
            </a:pPr>
            <a:r>
              <a:rPr lang="en-US" sz="3882" b="1" dirty="0">
                <a:solidFill>
                  <a:srgbClr val="00002E"/>
                </a:solidFill>
                <a:latin typeface="Nunito" pitchFamily="34" charset="0"/>
                <a:ea typeface="Nunito" pitchFamily="34" charset="-122"/>
                <a:cs typeface="Nunito" pitchFamily="34" charset="-120"/>
              </a:rPr>
              <a:t>Explanation of the VGG16 Algorithm and Its Architecture</a:t>
            </a:r>
            <a:endParaRPr lang="en-US" sz="3882" dirty="0"/>
          </a:p>
        </p:txBody>
      </p:sp>
      <p:sp>
        <p:nvSpPr>
          <p:cNvPr id="7" name="Text 3"/>
          <p:cNvSpPr/>
          <p:nvPr/>
        </p:nvSpPr>
        <p:spPr>
          <a:xfrm>
            <a:off x="2907506" y="2071211"/>
            <a:ext cx="8815268" cy="946190"/>
          </a:xfrm>
          <a:prstGeom prst="rect">
            <a:avLst/>
          </a:prstGeom>
          <a:noFill/>
          <a:ln/>
        </p:spPr>
        <p:txBody>
          <a:bodyPr wrap="square" rtlCol="0" anchor="t"/>
          <a:lstStyle/>
          <a:p>
            <a:pPr marL="0" indent="0">
              <a:lnSpc>
                <a:spcPts val="2484"/>
              </a:lnSpc>
              <a:buNone/>
            </a:pPr>
            <a:r>
              <a:rPr lang="en-US" sz="1553" dirty="0">
                <a:solidFill>
                  <a:srgbClr val="00002E"/>
                </a:solidFill>
                <a:latin typeface="PT Sans" pitchFamily="34" charset="0"/>
                <a:ea typeface="PT Sans" pitchFamily="34" charset="-122"/>
                <a:cs typeface="PT Sans" pitchFamily="34" charset="-120"/>
              </a:rPr>
              <a:t>The VGG16 algorithm is a deep convolutional neural network known for its exceptional performance in image classification tasks. Its architecture consists of 16 neural network layers, including convolutional and fully connected layers, enabling it to effectively extract features and classify images.</a:t>
            </a:r>
            <a:endParaRPr lang="en-US" sz="1553" dirty="0"/>
          </a:p>
        </p:txBody>
      </p:sp>
      <p:pic>
        <p:nvPicPr>
          <p:cNvPr id="8" name="Image 2" descr="preencoded.png"/>
          <p:cNvPicPr>
            <a:picLocks noChangeAspect="1"/>
          </p:cNvPicPr>
          <p:nvPr/>
        </p:nvPicPr>
        <p:blipFill>
          <a:blip r:embed="rId5"/>
          <a:stretch>
            <a:fillRect/>
          </a:stretch>
        </p:blipFill>
        <p:spPr>
          <a:xfrm>
            <a:off x="2815227" y="3399889"/>
            <a:ext cx="6980039" cy="444722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1479</Words>
  <Application>Microsoft Office PowerPoint</Application>
  <PresentationFormat>Custom</PresentationFormat>
  <Paragraphs>159</Paragraphs>
  <Slides>15</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Nunito</vt:lpstr>
      <vt:lpstr>PT Sans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NIRANJAN T</cp:lastModifiedBy>
  <cp:revision>7</cp:revision>
  <dcterms:created xsi:type="dcterms:W3CDTF">2023-10-15T16:33:20Z</dcterms:created>
  <dcterms:modified xsi:type="dcterms:W3CDTF">2023-10-31T02:21:26Z</dcterms:modified>
</cp:coreProperties>
</file>